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saveSubsetFonts="1">
  <p:sldMasterIdLst>
    <p:sldMasterId id="2147484259" r:id="rId1"/>
  </p:sldMasterIdLst>
  <p:notesMasterIdLst>
    <p:notesMasterId r:id="rId25"/>
  </p:notesMasterIdLst>
  <p:sldIdLst>
    <p:sldId id="256" r:id="rId2"/>
    <p:sldId id="258" r:id="rId3"/>
    <p:sldId id="309" r:id="rId4"/>
    <p:sldId id="323" r:id="rId5"/>
    <p:sldId id="337" r:id="rId6"/>
    <p:sldId id="324" r:id="rId7"/>
    <p:sldId id="328" r:id="rId8"/>
    <p:sldId id="329" r:id="rId9"/>
    <p:sldId id="336" r:id="rId10"/>
    <p:sldId id="338" r:id="rId11"/>
    <p:sldId id="339" r:id="rId12"/>
    <p:sldId id="331" r:id="rId13"/>
    <p:sldId id="332" r:id="rId14"/>
    <p:sldId id="333" r:id="rId15"/>
    <p:sldId id="334" r:id="rId16"/>
    <p:sldId id="341" r:id="rId17"/>
    <p:sldId id="340" r:id="rId18"/>
    <p:sldId id="342" r:id="rId19"/>
    <p:sldId id="327" r:id="rId20"/>
    <p:sldId id="343" r:id="rId21"/>
    <p:sldId id="344" r:id="rId22"/>
    <p:sldId id="322" r:id="rId23"/>
    <p:sldId id="345" r:id="rId24"/>
  </p:sldIdLst>
  <p:sldSz cx="9601200" cy="7315200"/>
  <p:notesSz cx="7315200" cy="96012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5700" b="1" kern="1200">
        <a:solidFill>
          <a:schemeClr val="tx1"/>
        </a:solidFill>
        <a:latin typeface="Arial" charset="0"/>
        <a:ea typeface="+mn-ea"/>
        <a:cs typeface="Arial" charset="0"/>
      </a:defRPr>
    </a:lvl1pPr>
    <a:lvl2pPr marL="482600" indent="-25400" algn="l" rtl="0" fontAlgn="base">
      <a:spcBef>
        <a:spcPct val="0"/>
      </a:spcBef>
      <a:spcAft>
        <a:spcPct val="0"/>
      </a:spcAft>
      <a:defRPr sz="5700" b="1" kern="1200">
        <a:solidFill>
          <a:schemeClr val="tx1"/>
        </a:solidFill>
        <a:latin typeface="Arial" charset="0"/>
        <a:ea typeface="+mn-ea"/>
        <a:cs typeface="Arial" charset="0"/>
      </a:defRPr>
    </a:lvl2pPr>
    <a:lvl3pPr marL="965200" indent="-50800" algn="l" rtl="0" fontAlgn="base">
      <a:spcBef>
        <a:spcPct val="0"/>
      </a:spcBef>
      <a:spcAft>
        <a:spcPct val="0"/>
      </a:spcAft>
      <a:defRPr sz="5700" b="1" kern="1200">
        <a:solidFill>
          <a:schemeClr val="tx1"/>
        </a:solidFill>
        <a:latin typeface="Arial" charset="0"/>
        <a:ea typeface="+mn-ea"/>
        <a:cs typeface="Arial" charset="0"/>
      </a:defRPr>
    </a:lvl3pPr>
    <a:lvl4pPr marL="1449388" indent="-77788" algn="l" rtl="0" fontAlgn="base">
      <a:spcBef>
        <a:spcPct val="0"/>
      </a:spcBef>
      <a:spcAft>
        <a:spcPct val="0"/>
      </a:spcAft>
      <a:defRPr sz="5700" b="1" kern="1200">
        <a:solidFill>
          <a:schemeClr val="tx1"/>
        </a:solidFill>
        <a:latin typeface="Arial" charset="0"/>
        <a:ea typeface="+mn-ea"/>
        <a:cs typeface="Arial" charset="0"/>
      </a:defRPr>
    </a:lvl4pPr>
    <a:lvl5pPr marL="1931988" indent="-103188" algn="l" rtl="0" fontAlgn="base">
      <a:spcBef>
        <a:spcPct val="0"/>
      </a:spcBef>
      <a:spcAft>
        <a:spcPct val="0"/>
      </a:spcAft>
      <a:defRPr sz="5700" b="1" kern="1200">
        <a:solidFill>
          <a:schemeClr val="tx1"/>
        </a:solidFill>
        <a:latin typeface="Arial" charset="0"/>
        <a:ea typeface="+mn-ea"/>
        <a:cs typeface="Arial" charset="0"/>
      </a:defRPr>
    </a:lvl5pPr>
    <a:lvl6pPr marL="2286000" algn="l" defTabSz="914400" rtl="0" eaLnBrk="1" latinLnBrk="0" hangingPunct="1">
      <a:defRPr sz="5700" b="1" kern="1200">
        <a:solidFill>
          <a:schemeClr val="tx1"/>
        </a:solidFill>
        <a:latin typeface="Arial" charset="0"/>
        <a:ea typeface="+mn-ea"/>
        <a:cs typeface="Arial" charset="0"/>
      </a:defRPr>
    </a:lvl6pPr>
    <a:lvl7pPr marL="2743200" algn="l" defTabSz="914400" rtl="0" eaLnBrk="1" latinLnBrk="0" hangingPunct="1">
      <a:defRPr sz="5700" b="1" kern="1200">
        <a:solidFill>
          <a:schemeClr val="tx1"/>
        </a:solidFill>
        <a:latin typeface="Arial" charset="0"/>
        <a:ea typeface="+mn-ea"/>
        <a:cs typeface="Arial" charset="0"/>
      </a:defRPr>
    </a:lvl7pPr>
    <a:lvl8pPr marL="3200400" algn="l" defTabSz="914400" rtl="0" eaLnBrk="1" latinLnBrk="0" hangingPunct="1">
      <a:defRPr sz="5700" b="1" kern="1200">
        <a:solidFill>
          <a:schemeClr val="tx1"/>
        </a:solidFill>
        <a:latin typeface="Arial" charset="0"/>
        <a:ea typeface="+mn-ea"/>
        <a:cs typeface="Arial" charset="0"/>
      </a:defRPr>
    </a:lvl8pPr>
    <a:lvl9pPr marL="3657600" algn="l" defTabSz="914400" rtl="0" eaLnBrk="1" latinLnBrk="0" hangingPunct="1">
      <a:defRPr sz="5700"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EAEAEA"/>
    <a:srgbClr val="F5F5F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0734" autoAdjust="0"/>
  </p:normalViewPr>
  <p:slideViewPr>
    <p:cSldViewPr>
      <p:cViewPr>
        <p:scale>
          <a:sx n="60" d="100"/>
          <a:sy n="60" d="100"/>
        </p:scale>
        <p:origin x="-1572" y="-126"/>
      </p:cViewPr>
      <p:guideLst>
        <p:guide orient="horz" pos="2304"/>
        <p:guide pos="3024"/>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53" d="100"/>
          <a:sy n="53" d="100"/>
        </p:scale>
        <p:origin x="-2874" y="-84"/>
      </p:cViewPr>
      <p:guideLst>
        <p:guide orient="horz" pos="3024"/>
        <p:guide pos="230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691" cy="479733"/>
          </a:xfrm>
          <a:prstGeom prst="rect">
            <a:avLst/>
          </a:prstGeom>
        </p:spPr>
        <p:txBody>
          <a:bodyPr vert="horz" lIns="94631" tIns="47316" rIns="94631" bIns="47316" rtlCol="0"/>
          <a:lstStyle>
            <a:lvl1pPr algn="l">
              <a:defRPr sz="1200"/>
            </a:lvl1pPr>
          </a:lstStyle>
          <a:p>
            <a:pPr>
              <a:defRPr/>
            </a:pPr>
            <a:endParaRPr lang="en-US"/>
          </a:p>
        </p:txBody>
      </p:sp>
      <p:sp>
        <p:nvSpPr>
          <p:cNvPr id="3" name="Date Placeholder 2"/>
          <p:cNvSpPr>
            <a:spLocks noGrp="1"/>
          </p:cNvSpPr>
          <p:nvPr>
            <p:ph type="dt" idx="1"/>
          </p:nvPr>
        </p:nvSpPr>
        <p:spPr>
          <a:xfrm>
            <a:off x="4142859" y="0"/>
            <a:ext cx="3170691" cy="479733"/>
          </a:xfrm>
          <a:prstGeom prst="rect">
            <a:avLst/>
          </a:prstGeom>
        </p:spPr>
        <p:txBody>
          <a:bodyPr vert="horz" lIns="94631" tIns="47316" rIns="94631" bIns="47316" rtlCol="0"/>
          <a:lstStyle>
            <a:lvl1pPr algn="r">
              <a:defRPr sz="1200"/>
            </a:lvl1pPr>
          </a:lstStyle>
          <a:p>
            <a:pPr>
              <a:defRPr/>
            </a:pPr>
            <a:fld id="{F13D2014-5825-48D4-B5D3-9598D3A44CD4}" type="datetimeFigureOut">
              <a:rPr lang="en-US"/>
              <a:pPr>
                <a:defRPr/>
              </a:pPr>
              <a:t>26-Aug-14</a:t>
            </a:fld>
            <a:endParaRPr lang="en-US"/>
          </a:p>
        </p:txBody>
      </p:sp>
      <p:sp>
        <p:nvSpPr>
          <p:cNvPr id="4" name="Slide Image Placeholder 3"/>
          <p:cNvSpPr>
            <a:spLocks noGrp="1" noRot="1" noChangeAspect="1"/>
          </p:cNvSpPr>
          <p:nvPr>
            <p:ph type="sldImg" idx="2"/>
          </p:nvPr>
        </p:nvSpPr>
        <p:spPr>
          <a:xfrm>
            <a:off x="1295400" y="720725"/>
            <a:ext cx="4724400" cy="3600450"/>
          </a:xfrm>
          <a:prstGeom prst="rect">
            <a:avLst/>
          </a:prstGeom>
          <a:noFill/>
          <a:ln w="12700">
            <a:solidFill>
              <a:prstClr val="black"/>
            </a:solidFill>
          </a:ln>
        </p:spPr>
        <p:txBody>
          <a:bodyPr vert="horz" lIns="94631" tIns="47316" rIns="94631" bIns="47316" rtlCol="0" anchor="ctr"/>
          <a:lstStyle/>
          <a:p>
            <a:pPr lvl="0"/>
            <a:endParaRPr lang="en-US" noProof="0" smtClean="0"/>
          </a:p>
        </p:txBody>
      </p:sp>
      <p:sp>
        <p:nvSpPr>
          <p:cNvPr id="5" name="Notes Placeholder 4"/>
          <p:cNvSpPr>
            <a:spLocks noGrp="1"/>
          </p:cNvSpPr>
          <p:nvPr>
            <p:ph type="body" sz="quarter" idx="3"/>
          </p:nvPr>
        </p:nvSpPr>
        <p:spPr>
          <a:xfrm>
            <a:off x="731191" y="4559916"/>
            <a:ext cx="5852820" cy="4320867"/>
          </a:xfrm>
          <a:prstGeom prst="rect">
            <a:avLst/>
          </a:prstGeom>
        </p:spPr>
        <p:txBody>
          <a:bodyPr vert="horz" lIns="94631" tIns="47316" rIns="94631" bIns="4731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9830"/>
            <a:ext cx="3170691" cy="479733"/>
          </a:xfrm>
          <a:prstGeom prst="rect">
            <a:avLst/>
          </a:prstGeom>
        </p:spPr>
        <p:txBody>
          <a:bodyPr vert="horz" lIns="94631" tIns="47316" rIns="94631" bIns="47316"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4142859" y="9119830"/>
            <a:ext cx="3170691" cy="479733"/>
          </a:xfrm>
          <a:prstGeom prst="rect">
            <a:avLst/>
          </a:prstGeom>
        </p:spPr>
        <p:txBody>
          <a:bodyPr vert="horz" lIns="94631" tIns="47316" rIns="94631" bIns="47316" rtlCol="0" anchor="b"/>
          <a:lstStyle>
            <a:lvl1pPr algn="r">
              <a:defRPr sz="1200"/>
            </a:lvl1pPr>
          </a:lstStyle>
          <a:p>
            <a:pPr>
              <a:defRPr/>
            </a:pPr>
            <a:fld id="{A03F3406-27D0-4D38-A13F-539C63AEC87D}" type="slidenum">
              <a:rPr lang="en-US"/>
              <a:pPr>
                <a:defRPr/>
              </a:pPr>
              <a:t>‹#›</a:t>
            </a:fld>
            <a:endParaRPr lang="en-US"/>
          </a:p>
        </p:txBody>
      </p:sp>
    </p:spTree>
    <p:extLst>
      <p:ext uri="{BB962C8B-B14F-4D97-AF65-F5344CB8AC3E}">
        <p14:creationId xmlns="" xmlns:p14="http://schemas.microsoft.com/office/powerpoint/2010/main" val="22186099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80160" y="4145280"/>
            <a:ext cx="7200900" cy="1056640"/>
          </a:xfrm>
        </p:spPr>
        <p:txBody>
          <a:bodyPr anchor="t" anchorCtr="0"/>
          <a:lstStyle>
            <a:lvl1pPr algn="r">
              <a:defRPr sz="34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80160" y="5466080"/>
            <a:ext cx="7200900" cy="568960"/>
          </a:xfrm>
        </p:spPr>
        <p:txBody>
          <a:bodyPr/>
          <a:lstStyle>
            <a:lvl1pPr marL="0" indent="0" algn="r">
              <a:buNone/>
              <a:defRPr sz="2100">
                <a:solidFill>
                  <a:schemeClr val="tx2"/>
                </a:solidFill>
                <a:latin typeface="+mj-lt"/>
                <a:ea typeface="+mj-ea"/>
                <a:cs typeface="+mj-cs"/>
              </a:defRPr>
            </a:lvl1pPr>
            <a:lvl2pPr marL="483306" indent="0" algn="ctr">
              <a:buNone/>
            </a:lvl2pPr>
            <a:lvl3pPr marL="966612" indent="0" algn="ctr">
              <a:buNone/>
            </a:lvl3pPr>
            <a:lvl4pPr marL="1449918" indent="0" algn="ctr">
              <a:buNone/>
            </a:lvl4pPr>
            <a:lvl5pPr marL="1933224" indent="0" algn="ctr">
              <a:buNone/>
            </a:lvl5pPr>
            <a:lvl6pPr marL="2416531" indent="0" algn="ctr">
              <a:buNone/>
            </a:lvl6pPr>
            <a:lvl7pPr marL="2899837" indent="0" algn="ctr">
              <a:buNone/>
            </a:lvl7pPr>
            <a:lvl8pPr marL="3383143" indent="0" algn="ctr">
              <a:buNone/>
            </a:lvl8pPr>
            <a:lvl9pPr marL="3866449"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20840" y="6778752"/>
            <a:ext cx="2400300" cy="390144"/>
          </a:xfrm>
        </p:spPr>
        <p:txBody>
          <a:bodyPr/>
          <a:lstStyle>
            <a:lvl1pPr>
              <a:defRPr sz="1500"/>
            </a:lvl1pPr>
          </a:lstStyle>
          <a:p>
            <a:fld id="{9075E6D4-AB53-4767-9AC9-F5F431D85CEE}" type="datetimeFigureOut">
              <a:rPr lang="en-US" smtClean="0"/>
              <a:pPr/>
              <a:t>26-Aug-14</a:t>
            </a:fld>
            <a:endParaRPr lang="en-US"/>
          </a:p>
        </p:txBody>
      </p:sp>
      <p:sp>
        <p:nvSpPr>
          <p:cNvPr id="17" name="Footer Placeholder 16"/>
          <p:cNvSpPr>
            <a:spLocks noGrp="1"/>
          </p:cNvSpPr>
          <p:nvPr>
            <p:ph type="ftr" sz="quarter" idx="11"/>
          </p:nvPr>
        </p:nvSpPr>
        <p:spPr>
          <a:xfrm>
            <a:off x="3043580" y="6778752"/>
            <a:ext cx="3648456" cy="390144"/>
          </a:xfrm>
        </p:spPr>
        <p:txBody>
          <a:bodyPr/>
          <a:lstStyle/>
          <a:p>
            <a:endParaRPr lang="en-US"/>
          </a:p>
        </p:txBody>
      </p:sp>
      <p:sp>
        <p:nvSpPr>
          <p:cNvPr id="29" name="Slide Number Placeholder 28"/>
          <p:cNvSpPr>
            <a:spLocks noGrp="1"/>
          </p:cNvSpPr>
          <p:nvPr>
            <p:ph type="sldNum" sz="quarter" idx="12"/>
          </p:nvPr>
        </p:nvSpPr>
        <p:spPr>
          <a:xfrm>
            <a:off x="1276960" y="6778752"/>
            <a:ext cx="1280160" cy="390144"/>
          </a:xfrm>
        </p:spPr>
        <p:txBody>
          <a:bodyPr/>
          <a:lstStyle/>
          <a:p>
            <a:fld id="{656FDD42-4D3C-469D-A740-FB92E2EAD8B6}" type="slidenum">
              <a:rPr lang="en-US" smtClean="0"/>
              <a:pPr/>
              <a:t>‹#›</a:t>
            </a:fld>
            <a:endParaRPr lang="en-US"/>
          </a:p>
        </p:txBody>
      </p:sp>
      <p:sp>
        <p:nvSpPr>
          <p:cNvPr id="21" name="Rectangle 20"/>
          <p:cNvSpPr/>
          <p:nvPr/>
        </p:nvSpPr>
        <p:spPr>
          <a:xfrm>
            <a:off x="950119" y="3891280"/>
            <a:ext cx="7680960" cy="1365504"/>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
        <p:nvSpPr>
          <p:cNvPr id="33" name="Rectangle 32"/>
          <p:cNvSpPr/>
          <p:nvPr/>
        </p:nvSpPr>
        <p:spPr>
          <a:xfrm>
            <a:off x="960120" y="5384800"/>
            <a:ext cx="7680960" cy="73152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
        <p:nvSpPr>
          <p:cNvPr id="22" name="Rectangle 21"/>
          <p:cNvSpPr/>
          <p:nvPr/>
        </p:nvSpPr>
        <p:spPr>
          <a:xfrm>
            <a:off x="950119" y="3891280"/>
            <a:ext cx="240030" cy="1365504"/>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
        <p:nvSpPr>
          <p:cNvPr id="32" name="Rectangle 31"/>
          <p:cNvSpPr/>
          <p:nvPr/>
        </p:nvSpPr>
        <p:spPr>
          <a:xfrm>
            <a:off x="960120" y="5384800"/>
            <a:ext cx="240030" cy="73152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075E6D4-AB53-4767-9AC9-F5F431D85CEE}" type="datetimeFigureOut">
              <a:rPr lang="en-US" smtClean="0"/>
              <a:pPr/>
              <a:t>26-Aug-14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FDD42-4D3C-469D-A740-FB92E2EAD8B6}" type="slidenum">
              <a:rPr lang="en-US" smtClean="0"/>
              <a:pPr/>
              <a:t>‹#›</a:t>
            </a:fld>
            <a:endParaRPr lang="en-US"/>
          </a:p>
        </p:txBody>
      </p:sp>
      <p:sp>
        <p:nvSpPr>
          <p:cNvPr id="8" name="Content Placeholder 7"/>
          <p:cNvSpPr>
            <a:spLocks noGrp="1"/>
          </p:cNvSpPr>
          <p:nvPr>
            <p:ph sz="quarter" idx="1"/>
          </p:nvPr>
        </p:nvSpPr>
        <p:spPr>
          <a:xfrm>
            <a:off x="480060" y="1300480"/>
            <a:ext cx="8641080" cy="526694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80160" y="3169920"/>
            <a:ext cx="7200900" cy="1137920"/>
          </a:xfrm>
        </p:spPr>
        <p:txBody>
          <a:bodyPr anchor="t" anchorCtr="0"/>
          <a:lstStyle>
            <a:lvl1pPr algn="r">
              <a:buNone/>
              <a:defRPr sz="34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0170" y="4551680"/>
            <a:ext cx="7120890" cy="1219200"/>
          </a:xfrm>
        </p:spPr>
        <p:txBody>
          <a:bodyPr anchor="t" anchorCtr="0"/>
          <a:lstStyle>
            <a:lvl1pPr marL="0" indent="0" algn="r">
              <a:buNone/>
              <a:defRPr sz="2100">
                <a:solidFill>
                  <a:schemeClr val="tx1">
                    <a:tint val="75000"/>
                  </a:schemeClr>
                </a:solidFill>
              </a:defRPr>
            </a:lvl1pPr>
            <a:lvl2pPr>
              <a:buNone/>
              <a:defRPr sz="1900">
                <a:solidFill>
                  <a:schemeClr val="tx1">
                    <a:tint val="75000"/>
                  </a:schemeClr>
                </a:solidFill>
              </a:defRPr>
            </a:lvl2pPr>
            <a:lvl3pPr>
              <a:buNone/>
              <a:defRPr sz="1700">
                <a:solidFill>
                  <a:schemeClr val="tx1">
                    <a:tint val="75000"/>
                  </a:schemeClr>
                </a:solidFill>
              </a:defRPr>
            </a:lvl3pPr>
            <a:lvl4pPr>
              <a:buNone/>
              <a:defRPr sz="1500">
                <a:solidFill>
                  <a:schemeClr val="tx1">
                    <a:tint val="75000"/>
                  </a:schemeClr>
                </a:solidFill>
              </a:defRPr>
            </a:lvl4pPr>
            <a:lvl5pPr>
              <a:buNone/>
              <a:defRPr sz="15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720840" y="6778752"/>
            <a:ext cx="2400300" cy="390144"/>
          </a:xfrm>
        </p:spPr>
        <p:txBody>
          <a:bodyPr/>
          <a:lstStyle/>
          <a:p>
            <a:fld id="{9075E6D4-AB53-4767-9AC9-F5F431D85CEE}" type="datetimeFigureOut">
              <a:rPr lang="en-US" smtClean="0"/>
              <a:pPr/>
              <a:t>26-Aug-14</a:t>
            </a:fld>
            <a:endParaRPr lang="en-US"/>
          </a:p>
        </p:txBody>
      </p:sp>
      <p:sp>
        <p:nvSpPr>
          <p:cNvPr id="5" name="Footer Placeholder 4"/>
          <p:cNvSpPr>
            <a:spLocks noGrp="1"/>
          </p:cNvSpPr>
          <p:nvPr>
            <p:ph type="ftr" sz="quarter" idx="11"/>
          </p:nvPr>
        </p:nvSpPr>
        <p:spPr>
          <a:xfrm>
            <a:off x="3043580" y="6778752"/>
            <a:ext cx="3648456" cy="390144"/>
          </a:xfrm>
        </p:spPr>
        <p:txBody>
          <a:bodyPr/>
          <a:lstStyle/>
          <a:p>
            <a:endParaRPr lang="en-US"/>
          </a:p>
        </p:txBody>
      </p:sp>
      <p:sp>
        <p:nvSpPr>
          <p:cNvPr id="6" name="Slide Number Placeholder 5"/>
          <p:cNvSpPr>
            <a:spLocks noGrp="1"/>
          </p:cNvSpPr>
          <p:nvPr>
            <p:ph type="sldNum" sz="quarter" idx="12"/>
          </p:nvPr>
        </p:nvSpPr>
        <p:spPr>
          <a:xfrm>
            <a:off x="1123340" y="6778752"/>
            <a:ext cx="1597000" cy="390144"/>
          </a:xfrm>
        </p:spPr>
        <p:txBody>
          <a:bodyPr/>
          <a:lstStyle/>
          <a:p>
            <a:fld id="{656FDD42-4D3C-469D-A740-FB92E2EAD8B6}" type="slidenum">
              <a:rPr lang="en-US" smtClean="0"/>
              <a:pPr/>
              <a:t>‹#›</a:t>
            </a:fld>
            <a:endParaRPr lang="en-US"/>
          </a:p>
        </p:txBody>
      </p:sp>
      <p:sp>
        <p:nvSpPr>
          <p:cNvPr id="7" name="Rectangle 6"/>
          <p:cNvSpPr/>
          <p:nvPr/>
        </p:nvSpPr>
        <p:spPr>
          <a:xfrm>
            <a:off x="960120" y="3007360"/>
            <a:ext cx="7680960" cy="1365504"/>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
        <p:nvSpPr>
          <p:cNvPr id="8" name="Rectangle 7"/>
          <p:cNvSpPr/>
          <p:nvPr/>
        </p:nvSpPr>
        <p:spPr>
          <a:xfrm>
            <a:off x="960120" y="3007360"/>
            <a:ext cx="240030" cy="1365504"/>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0060" y="243840"/>
            <a:ext cx="8641080" cy="97536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075E6D4-AB53-4767-9AC9-F5F431D85CEE}" type="datetimeFigureOut">
              <a:rPr lang="en-US" smtClean="0"/>
              <a:pPr/>
              <a:t>26-Aug-14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6FDD42-4D3C-469D-A740-FB92E2EAD8B6}" type="slidenum">
              <a:rPr lang="en-US" smtClean="0"/>
              <a:pPr/>
              <a:t>‹#›</a:t>
            </a:fld>
            <a:endParaRPr lang="en-US"/>
          </a:p>
        </p:txBody>
      </p:sp>
      <p:sp>
        <p:nvSpPr>
          <p:cNvPr id="9" name="Content Placeholder 8"/>
          <p:cNvSpPr>
            <a:spLocks noGrp="1"/>
          </p:cNvSpPr>
          <p:nvPr>
            <p:ph sz="quarter" idx="1"/>
          </p:nvPr>
        </p:nvSpPr>
        <p:spPr>
          <a:xfrm>
            <a:off x="480060" y="1300480"/>
            <a:ext cx="4243730" cy="526694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63808" y="1297229"/>
            <a:ext cx="4243730" cy="526694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0060" y="243840"/>
            <a:ext cx="8641080" cy="97536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80060" y="1371600"/>
            <a:ext cx="4242197" cy="731520"/>
          </a:xfrm>
          <a:noFill/>
          <a:ln>
            <a:noFill/>
          </a:ln>
        </p:spPr>
        <p:txBody>
          <a:bodyPr lIns="96661" anchor="b" anchorCtr="0">
            <a:noAutofit/>
          </a:bodyPr>
          <a:lstStyle>
            <a:lvl1pPr marL="0" indent="0">
              <a:buNone/>
              <a:defRPr sz="2500" b="1">
                <a:solidFill>
                  <a:schemeClr val="accent2"/>
                </a:solidFill>
              </a:defRPr>
            </a:lvl1pPr>
            <a:lvl2pPr>
              <a:buNone/>
              <a:defRPr sz="2100" b="1"/>
            </a:lvl2pPr>
            <a:lvl3pPr>
              <a:buNone/>
              <a:defRPr sz="1900" b="1"/>
            </a:lvl3pPr>
            <a:lvl4pPr>
              <a:buNone/>
              <a:defRPr sz="1700" b="1"/>
            </a:lvl4pPr>
            <a:lvl5pPr>
              <a:buNone/>
              <a:defRPr sz="17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880610" y="1381760"/>
            <a:ext cx="4243864" cy="731520"/>
          </a:xfrm>
          <a:noFill/>
          <a:ln>
            <a:noFill/>
          </a:ln>
        </p:spPr>
        <p:txBody>
          <a:bodyPr lIns="96661" anchor="b" anchorCtr="0"/>
          <a:lstStyle>
            <a:lvl1pPr marL="0" indent="0">
              <a:buNone/>
              <a:defRPr sz="2500" b="1">
                <a:solidFill>
                  <a:schemeClr val="accent2"/>
                </a:solidFill>
              </a:defRPr>
            </a:lvl1pPr>
            <a:lvl2pPr>
              <a:buNone/>
              <a:defRPr sz="2100" b="1"/>
            </a:lvl2pPr>
            <a:lvl3pPr>
              <a:buNone/>
              <a:defRPr sz="1900" b="1"/>
            </a:lvl3pPr>
            <a:lvl4pPr>
              <a:buNone/>
              <a:defRPr sz="1700" b="1"/>
            </a:lvl4pPr>
            <a:lvl5pPr>
              <a:buNone/>
              <a:defRPr sz="17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075E6D4-AB53-4767-9AC9-F5F431D85CEE}" type="datetimeFigureOut">
              <a:rPr lang="en-US" smtClean="0"/>
              <a:pPr/>
              <a:t>26-Aug-14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6FDD42-4D3C-469D-A740-FB92E2EAD8B6}" type="slidenum">
              <a:rPr lang="en-US" smtClean="0"/>
              <a:pPr/>
              <a:t>‹#›</a:t>
            </a:fld>
            <a:endParaRPr lang="en-US"/>
          </a:p>
        </p:txBody>
      </p:sp>
      <p:sp>
        <p:nvSpPr>
          <p:cNvPr id="11" name="Content Placeholder 10"/>
          <p:cNvSpPr>
            <a:spLocks noGrp="1"/>
          </p:cNvSpPr>
          <p:nvPr>
            <p:ph sz="quarter" idx="2"/>
          </p:nvPr>
        </p:nvSpPr>
        <p:spPr>
          <a:xfrm>
            <a:off x="480060" y="2275840"/>
            <a:ext cx="4240530" cy="430784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80610" y="2275840"/>
            <a:ext cx="4240530" cy="430784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80060" y="243840"/>
            <a:ext cx="8641080" cy="97536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075E6D4-AB53-4767-9AC9-F5F431D85CEE}" type="datetimeFigureOut">
              <a:rPr lang="en-US" smtClean="0"/>
              <a:pPr/>
              <a:t>26-Aug-14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6FDD42-4D3C-469D-A740-FB92E2EAD8B6}" type="slidenum">
              <a:rPr lang="en-US" smtClean="0"/>
              <a:pPr/>
              <a:t>‹#›</a:t>
            </a:fld>
            <a:endParaRPr lang="en-US"/>
          </a:p>
        </p:txBody>
      </p:sp>
      <p:sp>
        <p:nvSpPr>
          <p:cNvPr id="6" name="Isosceles Triangle 5"/>
          <p:cNvSpPr>
            <a:spLocks noChangeAspect="1"/>
          </p:cNvSpPr>
          <p:nvPr/>
        </p:nvSpPr>
        <p:spPr>
          <a:xfrm rot="5400000">
            <a:off x="438465" y="6899642"/>
            <a:ext cx="203572" cy="12633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75E6D4-AB53-4767-9AC9-F5F431D85CEE}" type="datetimeFigureOut">
              <a:rPr lang="en-US" smtClean="0"/>
              <a:pPr/>
              <a:t>26-Aug-14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6FDD42-4D3C-469D-A740-FB92E2EAD8B6}" type="slidenum">
              <a:rPr lang="en-US" smtClean="0"/>
              <a:pPr/>
              <a:t>‹#›</a:t>
            </a:fld>
            <a:endParaRPr lang="en-US"/>
          </a:p>
        </p:txBody>
      </p:sp>
      <p:sp>
        <p:nvSpPr>
          <p:cNvPr id="5" name="Straight Connector 4"/>
          <p:cNvSpPr>
            <a:spLocks noChangeShapeType="1"/>
          </p:cNvSpPr>
          <p:nvPr/>
        </p:nvSpPr>
        <p:spPr bwMode="auto">
          <a:xfrm>
            <a:off x="480060" y="6776720"/>
            <a:ext cx="864108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6661" tIns="48331" rIns="96661" bIns="48331" anchor="t" compatLnSpc="1"/>
          <a:lstStyle/>
          <a:p>
            <a:endParaRPr kumimoji="0" lang="en-US"/>
          </a:p>
        </p:txBody>
      </p:sp>
      <p:sp>
        <p:nvSpPr>
          <p:cNvPr id="6" name="Isosceles Triangle 5"/>
          <p:cNvSpPr>
            <a:spLocks noChangeAspect="1"/>
          </p:cNvSpPr>
          <p:nvPr/>
        </p:nvSpPr>
        <p:spPr>
          <a:xfrm rot="5400000">
            <a:off x="438465" y="6899642"/>
            <a:ext cx="203572" cy="12633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40830" y="325120"/>
            <a:ext cx="2640330" cy="894080"/>
          </a:xfrm>
        </p:spPr>
        <p:txBody>
          <a:bodyPr anchor="b" anchorCtr="0">
            <a:noAutofit/>
          </a:bodyPr>
          <a:lstStyle>
            <a:lvl1pPr algn="l">
              <a:buNone/>
              <a:defRPr sz="21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640830" y="1300480"/>
            <a:ext cx="2640330" cy="5166361"/>
          </a:xfrm>
        </p:spPr>
        <p:txBody>
          <a:bodyPr/>
          <a:lstStyle>
            <a:lvl1pPr marL="0" indent="0">
              <a:lnSpc>
                <a:spcPts val="2326"/>
              </a:lnSpc>
              <a:spcAft>
                <a:spcPts val="1057"/>
              </a:spcAft>
              <a:buNone/>
              <a:defRPr sz="1700">
                <a:solidFill>
                  <a:schemeClr val="tx2"/>
                </a:solidFill>
              </a:defRPr>
            </a:lvl1pPr>
            <a:lvl2pPr>
              <a:buNone/>
              <a:defRPr sz="1300"/>
            </a:lvl2pPr>
            <a:lvl3pPr>
              <a:buNone/>
              <a:defRPr sz="1100"/>
            </a:lvl3pPr>
            <a:lvl4pPr>
              <a:buNone/>
              <a:defRPr sz="1000"/>
            </a:lvl4pPr>
            <a:lvl5pPr>
              <a:buNone/>
              <a:defRPr sz="10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075E6D4-AB53-4767-9AC9-F5F431D85CEE}" type="datetimeFigureOut">
              <a:rPr lang="en-US" smtClean="0"/>
              <a:pPr/>
              <a:t>26-Aug-14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6FDD42-4D3C-469D-A740-FB92E2EAD8B6}" type="slidenum">
              <a:rPr lang="en-US" smtClean="0"/>
              <a:pPr/>
              <a:t>‹#›</a:t>
            </a:fld>
            <a:endParaRPr lang="en-US"/>
          </a:p>
        </p:txBody>
      </p:sp>
      <p:sp>
        <p:nvSpPr>
          <p:cNvPr id="8" name="Straight Connector 7"/>
          <p:cNvSpPr>
            <a:spLocks noChangeShapeType="1"/>
          </p:cNvSpPr>
          <p:nvPr/>
        </p:nvSpPr>
        <p:spPr bwMode="auto">
          <a:xfrm>
            <a:off x="480060" y="6776720"/>
            <a:ext cx="864108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6661" tIns="48331" rIns="96661" bIns="48331" anchor="t" compatLnSpc="1"/>
          <a:lstStyle/>
          <a:p>
            <a:endParaRPr kumimoji="0" lang="en-US"/>
          </a:p>
        </p:txBody>
      </p:sp>
      <p:sp>
        <p:nvSpPr>
          <p:cNvPr id="10" name="Straight Connector 9"/>
          <p:cNvSpPr>
            <a:spLocks noChangeShapeType="1"/>
          </p:cNvSpPr>
          <p:nvPr/>
        </p:nvSpPr>
        <p:spPr bwMode="auto">
          <a:xfrm rot="5400000">
            <a:off x="3268385" y="3545840"/>
            <a:ext cx="6437376"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6661" tIns="48331" rIns="96661" bIns="48331" anchor="t" compatLnSpc="1"/>
          <a:lstStyle/>
          <a:p>
            <a:endParaRPr kumimoji="0" lang="en-US" dirty="0"/>
          </a:p>
        </p:txBody>
      </p:sp>
      <p:sp>
        <p:nvSpPr>
          <p:cNvPr id="9" name="Isosceles Triangle 8"/>
          <p:cNvSpPr>
            <a:spLocks noChangeAspect="1"/>
          </p:cNvSpPr>
          <p:nvPr/>
        </p:nvSpPr>
        <p:spPr>
          <a:xfrm rot="5400000">
            <a:off x="438465" y="6899642"/>
            <a:ext cx="203572" cy="12633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
        <p:nvSpPr>
          <p:cNvPr id="12" name="Content Placeholder 11"/>
          <p:cNvSpPr>
            <a:spLocks noGrp="1"/>
          </p:cNvSpPr>
          <p:nvPr>
            <p:ph sz="quarter" idx="1"/>
          </p:nvPr>
        </p:nvSpPr>
        <p:spPr>
          <a:xfrm>
            <a:off x="320040" y="325120"/>
            <a:ext cx="6000750" cy="6096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80060" y="534247"/>
            <a:ext cx="8641080" cy="719667"/>
          </a:xfrm>
          <a:ln>
            <a:solidFill>
              <a:schemeClr val="accent1"/>
            </a:solidFill>
          </a:ln>
        </p:spPr>
        <p:txBody>
          <a:bodyPr lIns="289984" anchor="ctr"/>
          <a:lstStyle>
            <a:lvl1pPr algn="r">
              <a:buNone/>
              <a:defRPr sz="21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80060" y="2032000"/>
            <a:ext cx="8641080" cy="4554931"/>
          </a:xfrm>
          <a:solidFill>
            <a:schemeClr val="tx1">
              <a:shade val="50000"/>
            </a:schemeClr>
          </a:solidFill>
          <a:ln>
            <a:noFill/>
          </a:ln>
          <a:effectLst/>
        </p:spPr>
        <p:txBody>
          <a:bodyPr/>
          <a:lstStyle>
            <a:lvl1pPr marL="0" indent="0">
              <a:spcBef>
                <a:spcPts val="634"/>
              </a:spcBef>
              <a:buNone/>
              <a:defRPr sz="34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80060" y="1300480"/>
            <a:ext cx="8641080" cy="568960"/>
          </a:xfrm>
        </p:spPr>
        <p:txBody>
          <a:bodyPr anchor="ctr" anchorCtr="0"/>
          <a:lstStyle>
            <a:lvl1pPr marL="0" indent="0" algn="l">
              <a:buFontTx/>
              <a:buNone/>
              <a:defRPr sz="1500"/>
            </a:lvl1pPr>
            <a:lvl2pPr>
              <a:defRPr sz="1300"/>
            </a:lvl2pPr>
            <a:lvl3pPr>
              <a:defRPr sz="1100"/>
            </a:lvl3pPr>
            <a:lvl4pPr>
              <a:defRPr sz="1000"/>
            </a:lvl4pPr>
            <a:lvl5pPr>
              <a:defRPr sz="10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075E6D4-AB53-4767-9AC9-F5F431D85CEE}" type="datetimeFigureOut">
              <a:rPr lang="en-US" smtClean="0"/>
              <a:pPr/>
              <a:t>26-Aug-14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6FDD42-4D3C-469D-A740-FB92E2EAD8B6}" type="slidenum">
              <a:rPr lang="en-US" smtClean="0"/>
              <a:pPr/>
              <a:t>‹#›</a:t>
            </a:fld>
            <a:endParaRPr lang="en-US"/>
          </a:p>
        </p:txBody>
      </p:sp>
      <p:sp>
        <p:nvSpPr>
          <p:cNvPr id="8" name="Straight Connector 7"/>
          <p:cNvSpPr>
            <a:spLocks noChangeShapeType="1"/>
          </p:cNvSpPr>
          <p:nvPr/>
        </p:nvSpPr>
        <p:spPr bwMode="auto">
          <a:xfrm>
            <a:off x="480060" y="6776720"/>
            <a:ext cx="864108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6661" tIns="48331" rIns="96661" bIns="48331" anchor="t" compatLnSpc="1"/>
          <a:lstStyle/>
          <a:p>
            <a:endParaRPr kumimoji="0" lang="en-US"/>
          </a:p>
        </p:txBody>
      </p:sp>
      <p:sp>
        <p:nvSpPr>
          <p:cNvPr id="9" name="Isosceles Triangle 8"/>
          <p:cNvSpPr>
            <a:spLocks noChangeAspect="1"/>
          </p:cNvSpPr>
          <p:nvPr/>
        </p:nvSpPr>
        <p:spPr>
          <a:xfrm rot="5400000">
            <a:off x="438465" y="6899642"/>
            <a:ext cx="203572" cy="12633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
        <p:nvSpPr>
          <p:cNvPr id="10" name="Rectangle 9"/>
          <p:cNvSpPr/>
          <p:nvPr/>
        </p:nvSpPr>
        <p:spPr>
          <a:xfrm>
            <a:off x="480060" y="534246"/>
            <a:ext cx="192024" cy="73152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75E6D4-AB53-4767-9AC9-F5F431D85CEE}" type="datetimeFigureOut">
              <a:rPr lang="en-US" smtClean="0"/>
              <a:pPr/>
              <a:t>26-Aug-14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FDD42-4D3C-469D-A740-FB92E2EAD8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60870" y="292948"/>
            <a:ext cx="2160270" cy="6241627"/>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80060" y="292948"/>
            <a:ext cx="6320790" cy="6241627"/>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75E6D4-AB53-4767-9AC9-F5F431D85CEE}" type="datetimeFigureOut">
              <a:rPr lang="en-US" smtClean="0"/>
              <a:pPr/>
              <a:t>26-Aug-14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FDD42-4D3C-469D-A740-FB92E2EAD8B6}" type="slidenum">
              <a:rPr lang="en-US" smtClean="0"/>
              <a:pPr/>
              <a:t>‹#›</a:t>
            </a:fld>
            <a:endParaRPr lang="en-US"/>
          </a:p>
        </p:txBody>
      </p:sp>
      <p:sp>
        <p:nvSpPr>
          <p:cNvPr id="7" name="Straight Connector 6"/>
          <p:cNvSpPr>
            <a:spLocks noChangeShapeType="1"/>
          </p:cNvSpPr>
          <p:nvPr/>
        </p:nvSpPr>
        <p:spPr bwMode="auto">
          <a:xfrm>
            <a:off x="480060" y="6776720"/>
            <a:ext cx="864108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6661" tIns="48331" rIns="96661" bIns="48331" anchor="t" compatLnSpc="1"/>
          <a:lstStyle/>
          <a:p>
            <a:endParaRPr kumimoji="0" lang="en-US"/>
          </a:p>
        </p:txBody>
      </p:sp>
      <p:sp>
        <p:nvSpPr>
          <p:cNvPr id="8" name="Isosceles Triangle 7"/>
          <p:cNvSpPr>
            <a:spLocks noChangeAspect="1"/>
          </p:cNvSpPr>
          <p:nvPr/>
        </p:nvSpPr>
        <p:spPr>
          <a:xfrm rot="5400000">
            <a:off x="438465" y="6899642"/>
            <a:ext cx="203572" cy="12633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
        <p:nvSpPr>
          <p:cNvPr id="9" name="Straight Connector 8"/>
          <p:cNvSpPr>
            <a:spLocks noChangeShapeType="1"/>
          </p:cNvSpPr>
          <p:nvPr/>
        </p:nvSpPr>
        <p:spPr bwMode="auto">
          <a:xfrm rot="5400000">
            <a:off x="3762319" y="3415415"/>
            <a:ext cx="6242304"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6661" tIns="48331" rIns="96661" bIns="48331"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p:cNvSpPr>
            <a:spLocks noChangeArrowheads="1"/>
          </p:cNvSpPr>
          <p:nvPr/>
        </p:nvSpPr>
        <p:spPr bwMode="auto">
          <a:xfrm>
            <a:off x="488950" y="6705600"/>
            <a:ext cx="8623300" cy="433388"/>
          </a:xfrm>
          <a:prstGeom prst="rect">
            <a:avLst/>
          </a:prstGeom>
          <a:noFill/>
          <a:ln w="9525" algn="ctr">
            <a:noFill/>
            <a:miter lim="800000"/>
            <a:headEnd/>
            <a:tailEnd/>
          </a:ln>
          <a:effectLst/>
        </p:spPr>
        <p:txBody>
          <a:bodyPr lIns="96661" tIns="48331" rIns="96661" bIns="48331">
            <a:spAutoFit/>
          </a:bodyPr>
          <a:lstStyle/>
          <a:p>
            <a:pPr algn="ctr" eaLnBrk="0" hangingPunct="0">
              <a:lnSpc>
                <a:spcPct val="85000"/>
              </a:lnSpc>
              <a:defRPr/>
            </a:pPr>
            <a:r>
              <a:rPr lang="en-US" sz="2500" b="0" i="1" dirty="0">
                <a:solidFill>
                  <a:srgbClr val="DC241F"/>
                </a:solidFill>
                <a:latin typeface="Arial Black" pitchFamily="34" charset="0"/>
                <a:cs typeface="+mn-cs"/>
              </a:rPr>
              <a:t> </a:t>
            </a:r>
            <a:endParaRPr lang="en-US" sz="3000" b="0" i="1" dirty="0">
              <a:solidFill>
                <a:srgbClr val="DC241F"/>
              </a:solidFill>
              <a:latin typeface="Arial Black" pitchFamily="34" charset="0"/>
              <a:cs typeface="+mn-cs"/>
            </a:endParaRPr>
          </a:p>
        </p:txBody>
      </p:sp>
      <p:sp>
        <p:nvSpPr>
          <p:cNvPr id="2" name="Title 1"/>
          <p:cNvSpPr>
            <a:spLocks noGrp="1"/>
          </p:cNvSpPr>
          <p:nvPr>
            <p:ph type="title"/>
          </p:nvPr>
        </p:nvSpPr>
        <p:spPr>
          <a:xfrm>
            <a:off x="480060" y="292947"/>
            <a:ext cx="8641080" cy="12192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591742" y="1058334"/>
            <a:ext cx="8397716" cy="5571066"/>
          </a:xfrm>
          <a:prstGeom prst="rect">
            <a:avLst/>
          </a:prstGeom>
        </p:spPr>
        <p:txBody>
          <a:bodyPr>
            <a:normAutofit/>
          </a:bodyPr>
          <a:lstStyle>
            <a:lvl1pPr>
              <a:defRPr>
                <a:latin typeface="+mn-lt"/>
              </a:defRPr>
            </a:lvl1pPr>
            <a:lvl2pPr marL="483306" indent="-177884">
              <a:defRPr>
                <a:latin typeface="+mn-lt"/>
              </a:defRPr>
            </a:lvl2pPr>
            <a:lvl3pPr marL="729994" indent="-177884">
              <a:defRPr>
                <a:latin typeface="+mn-lt"/>
              </a:defRPr>
            </a:lvl3pPr>
            <a:lvl4pPr marL="966612" indent="-177884">
              <a:defRPr>
                <a:latin typeface="+mn-lt"/>
              </a:defRPr>
            </a:lvl4pPr>
            <a:lvl5pPr marL="1144496" indent="-177884">
              <a:defRPr sz="15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0"/>
          </p:nvPr>
        </p:nvSpPr>
        <p:spPr>
          <a:xfrm>
            <a:off x="609600" y="6705600"/>
            <a:ext cx="8382000" cy="304800"/>
          </a:xfrm>
          <a:prstGeom prst="rect">
            <a:avLst/>
          </a:prstGeom>
        </p:spPr>
        <p:txBody>
          <a:bodyPr>
            <a:normAutofit/>
          </a:bodyPr>
          <a:lstStyle>
            <a:lvl1pPr algn="ctr">
              <a:buNone/>
              <a:defRPr sz="2400" i="1">
                <a:solidFill>
                  <a:srgbClr val="FF0000"/>
                </a:solidFill>
              </a:defRPr>
            </a:lvl1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4-up">
    <p:spTree>
      <p:nvGrpSpPr>
        <p:cNvPr id="1" name=""/>
        <p:cNvGrpSpPr/>
        <p:nvPr/>
      </p:nvGrpSpPr>
      <p:grpSpPr>
        <a:xfrm>
          <a:off x="0" y="0"/>
          <a:ext cx="0" cy="0"/>
          <a:chOff x="0" y="0"/>
          <a:chExt cx="0" cy="0"/>
        </a:xfrm>
      </p:grpSpPr>
      <p:sp>
        <p:nvSpPr>
          <p:cNvPr id="7" name="Rectangle 6"/>
          <p:cNvSpPr/>
          <p:nvPr/>
        </p:nvSpPr>
        <p:spPr bwMode="auto">
          <a:xfrm>
            <a:off x="239713" y="893763"/>
            <a:ext cx="9121775" cy="6176962"/>
          </a:xfrm>
          <a:prstGeom prst="rect">
            <a:avLst/>
          </a:prstGeom>
          <a:noFill/>
          <a:ln w="12700" cap="flat" cmpd="sng" algn="ctr">
            <a:solidFill>
              <a:schemeClr val="tx1"/>
            </a:solidFill>
            <a:prstDash val="solid"/>
            <a:round/>
            <a:headEnd type="none" w="med" len="med"/>
            <a:tailEnd type="none" w="med" len="med"/>
          </a:ln>
          <a:effectLst/>
        </p:spPr>
        <p:txBody>
          <a:bodyPr wrap="none" lIns="95655" tIns="46988" rIns="95655" bIns="46988"/>
          <a:lstStyle/>
          <a:p>
            <a:pPr defTabSz="966612" eaLnBrk="0" hangingPunct="0">
              <a:lnSpc>
                <a:spcPct val="110000"/>
              </a:lnSpc>
              <a:defRPr/>
            </a:pPr>
            <a:endParaRPr lang="en-US" dirty="0">
              <a:cs typeface="+mn-cs"/>
            </a:endParaRPr>
          </a:p>
        </p:txBody>
      </p:sp>
      <p:sp>
        <p:nvSpPr>
          <p:cNvPr id="8" name="Line 10"/>
          <p:cNvSpPr>
            <a:spLocks noChangeShapeType="1"/>
          </p:cNvSpPr>
          <p:nvPr/>
        </p:nvSpPr>
        <p:spPr bwMode="auto">
          <a:xfrm>
            <a:off x="4797425" y="893763"/>
            <a:ext cx="0" cy="6176962"/>
          </a:xfrm>
          <a:prstGeom prst="line">
            <a:avLst/>
          </a:prstGeom>
          <a:noFill/>
          <a:ln w="12700">
            <a:solidFill>
              <a:schemeClr val="tx1"/>
            </a:solidFill>
            <a:round/>
            <a:headEnd/>
            <a:tailEnd/>
          </a:ln>
          <a:effectLst/>
        </p:spPr>
        <p:txBody>
          <a:bodyPr wrap="none" lIns="95655" tIns="46988" rIns="95655" bIns="46988"/>
          <a:lstStyle/>
          <a:p>
            <a:pPr eaLnBrk="0" hangingPunct="0">
              <a:lnSpc>
                <a:spcPct val="110000"/>
              </a:lnSpc>
              <a:defRPr/>
            </a:pPr>
            <a:endParaRPr lang="en-US">
              <a:cs typeface="+mn-cs"/>
            </a:endParaRPr>
          </a:p>
        </p:txBody>
      </p:sp>
      <p:cxnSp>
        <p:nvCxnSpPr>
          <p:cNvPr id="9" name="Straight Connector 11"/>
          <p:cNvCxnSpPr>
            <a:cxnSpLocks noChangeShapeType="1"/>
          </p:cNvCxnSpPr>
          <p:nvPr/>
        </p:nvCxnSpPr>
        <p:spPr bwMode="auto">
          <a:xfrm>
            <a:off x="239713" y="3981450"/>
            <a:ext cx="9121775" cy="1588"/>
          </a:xfrm>
          <a:prstGeom prst="line">
            <a:avLst/>
          </a:prstGeom>
          <a:noFill/>
          <a:ln w="12700" algn="ctr">
            <a:solidFill>
              <a:schemeClr val="tx1"/>
            </a:solidFill>
            <a:round/>
            <a:headEnd/>
            <a:tailEnd/>
          </a:ln>
        </p:spPr>
      </p:cxnSp>
      <p:sp>
        <p:nvSpPr>
          <p:cNvPr id="2" name="Title 1"/>
          <p:cNvSpPr>
            <a:spLocks noGrp="1"/>
          </p:cNvSpPr>
          <p:nvPr>
            <p:ph type="title" sz="quarter"/>
          </p:nvPr>
        </p:nvSpPr>
        <p:spPr>
          <a:xfrm>
            <a:off x="591742" y="113454"/>
            <a:ext cx="8397716" cy="499533"/>
          </a:xfrm>
          <a:prstGeom prst="rect">
            <a:avLst/>
          </a:prstGeo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20040" y="4064000"/>
            <a:ext cx="4400550" cy="2926080"/>
          </a:xfrm>
          <a:prstGeom prst="rect">
            <a:avLst/>
          </a:prstGeom>
        </p:spPr>
        <p:txBody>
          <a:bodyPr>
            <a:normAutofit/>
          </a:bodyPr>
          <a:lstStyle>
            <a:lvl1pPr>
              <a:defRPr>
                <a:latin typeface="+mn-lt"/>
              </a:defRPr>
            </a:lvl1pPr>
            <a:lvl2pPr marL="424572" indent="-177884">
              <a:defRPr lang="en-US" sz="2100" b="1" dirty="0" smtClean="0">
                <a:solidFill>
                  <a:schemeClr val="tx1"/>
                </a:solidFill>
                <a:latin typeface="+mn-lt"/>
              </a:defRPr>
            </a:lvl2pPr>
            <a:lvl3pPr marL="602455" indent="-177884">
              <a:defRPr lang="en-US" dirty="0" smtClean="0">
                <a:solidFill>
                  <a:schemeClr val="tx1"/>
                </a:solidFill>
                <a:latin typeface="+mn-lt"/>
              </a:defRPr>
            </a:lvl3pPr>
            <a:lvl4pPr marL="788729" indent="-186275">
              <a:defRPr lang="en-US" sz="1700" dirty="0" smtClean="0">
                <a:solidFill>
                  <a:schemeClr val="tx1"/>
                </a:solidFill>
                <a:latin typeface="+mn-lt"/>
              </a:defRPr>
            </a:lvl4pPr>
            <a:lvl5pPr marL="966612" indent="-177884">
              <a:defRPr lang="en-US" sz="1500" dirty="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Content Placeholder 2"/>
          <p:cNvSpPr>
            <a:spLocks noGrp="1"/>
          </p:cNvSpPr>
          <p:nvPr>
            <p:ph sz="quarter" idx="10"/>
          </p:nvPr>
        </p:nvSpPr>
        <p:spPr>
          <a:xfrm>
            <a:off x="320040" y="975360"/>
            <a:ext cx="4400550" cy="2926080"/>
          </a:xfrm>
          <a:prstGeom prst="rect">
            <a:avLst/>
          </a:prstGeom>
        </p:spPr>
        <p:txBody>
          <a:bodyPr>
            <a:normAutofit/>
          </a:bodyPr>
          <a:lstStyle>
            <a:lvl1pPr>
              <a:defRPr>
                <a:latin typeface="+mn-lt"/>
              </a:defRPr>
            </a:lvl1pPr>
            <a:lvl2pPr marL="542042" indent="-177884">
              <a:defRPr>
                <a:latin typeface="+mn-lt"/>
              </a:defRPr>
            </a:lvl2pPr>
            <a:lvl3pPr marL="729994" indent="-177884">
              <a:defRPr lang="en-US" dirty="0" smtClean="0">
                <a:solidFill>
                  <a:schemeClr val="tx1"/>
                </a:solidFill>
                <a:latin typeface="+mn-lt"/>
              </a:defRPr>
            </a:lvl3pPr>
            <a:lvl4pPr marL="907878" indent="-186275">
              <a:defRPr>
                <a:latin typeface="+mn-lt"/>
              </a:defRPr>
            </a:lvl4pPr>
            <a:lvl5pPr marL="1085761" indent="-177884">
              <a:defRPr sz="15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Content Placeholder 2"/>
          <p:cNvSpPr>
            <a:spLocks noGrp="1"/>
          </p:cNvSpPr>
          <p:nvPr>
            <p:ph sz="quarter" idx="11"/>
          </p:nvPr>
        </p:nvSpPr>
        <p:spPr>
          <a:xfrm>
            <a:off x="4880610" y="975360"/>
            <a:ext cx="4400550" cy="2926080"/>
          </a:xfrm>
          <a:prstGeom prst="rect">
            <a:avLst/>
          </a:prstGeom>
        </p:spPr>
        <p:txBody>
          <a:bodyPr>
            <a:normAutofit/>
          </a:bodyPr>
          <a:lstStyle>
            <a:lvl1pPr>
              <a:defRPr>
                <a:latin typeface="+mn-lt"/>
              </a:defRPr>
            </a:lvl1pPr>
            <a:lvl2pPr marL="542042" indent="-177884">
              <a:defRPr lang="en-US" sz="2100" b="1" dirty="0" smtClean="0">
                <a:solidFill>
                  <a:schemeClr val="tx1"/>
                </a:solidFill>
                <a:latin typeface="+mn-lt"/>
              </a:defRPr>
            </a:lvl2pPr>
            <a:lvl3pPr marL="602455" indent="-177884">
              <a:defRPr lang="en-US" dirty="0" smtClean="0">
                <a:solidFill>
                  <a:schemeClr val="tx1"/>
                </a:solidFill>
                <a:latin typeface="+mn-lt"/>
              </a:defRPr>
            </a:lvl3pPr>
            <a:lvl4pPr marL="788729" indent="-186275">
              <a:defRPr lang="en-US" sz="1700" dirty="0" smtClean="0">
                <a:solidFill>
                  <a:schemeClr val="tx1"/>
                </a:solidFill>
                <a:latin typeface="+mn-lt"/>
              </a:defRPr>
            </a:lvl4pPr>
            <a:lvl5pPr marL="966612" indent="-177884">
              <a:defRPr lang="en-US" sz="1500" dirty="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Content Placeholder 2"/>
          <p:cNvSpPr>
            <a:spLocks noGrp="1"/>
          </p:cNvSpPr>
          <p:nvPr>
            <p:ph sz="quarter" idx="12"/>
          </p:nvPr>
        </p:nvSpPr>
        <p:spPr>
          <a:xfrm>
            <a:off x="4880610" y="4064000"/>
            <a:ext cx="4400550" cy="2926080"/>
          </a:xfrm>
          <a:prstGeom prst="rect">
            <a:avLst/>
          </a:prstGeom>
        </p:spPr>
        <p:txBody>
          <a:bodyPr>
            <a:normAutofit/>
          </a:bodyPr>
          <a:lstStyle>
            <a:lvl1pPr>
              <a:defRPr>
                <a:latin typeface="+mn-lt"/>
              </a:defRPr>
            </a:lvl1pPr>
            <a:lvl2pPr marL="424572" indent="-177884">
              <a:defRPr lang="en-US" sz="2100" b="1" dirty="0" smtClean="0">
                <a:solidFill>
                  <a:schemeClr val="tx1"/>
                </a:solidFill>
                <a:latin typeface="+mn-lt"/>
              </a:defRPr>
            </a:lvl2pPr>
            <a:lvl3pPr marL="602455" indent="-177884">
              <a:defRPr lang="en-US" dirty="0" smtClean="0">
                <a:solidFill>
                  <a:schemeClr val="tx1"/>
                </a:solidFill>
                <a:latin typeface="+mn-lt"/>
              </a:defRPr>
            </a:lvl3pPr>
            <a:lvl4pPr marL="788729" indent="-186275">
              <a:defRPr lang="en-US" sz="1700" dirty="0" smtClean="0">
                <a:solidFill>
                  <a:schemeClr val="tx1"/>
                </a:solidFill>
                <a:latin typeface="+mn-lt"/>
              </a:defRPr>
            </a:lvl4pPr>
            <a:lvl5pPr marL="966612" indent="-177884">
              <a:defRPr lang="en-US" sz="1500" dirty="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2-up">
    <p:spTree>
      <p:nvGrpSpPr>
        <p:cNvPr id="1" name=""/>
        <p:cNvGrpSpPr/>
        <p:nvPr/>
      </p:nvGrpSpPr>
      <p:grpSpPr>
        <a:xfrm>
          <a:off x="0" y="0"/>
          <a:ext cx="0" cy="0"/>
          <a:chOff x="0" y="0"/>
          <a:chExt cx="0" cy="0"/>
        </a:xfrm>
      </p:grpSpPr>
      <p:sp>
        <p:nvSpPr>
          <p:cNvPr id="2" name="Title 1"/>
          <p:cNvSpPr>
            <a:spLocks noGrp="1"/>
          </p:cNvSpPr>
          <p:nvPr>
            <p:ph type="title"/>
          </p:nvPr>
        </p:nvSpPr>
        <p:spPr>
          <a:xfrm>
            <a:off x="480060" y="292947"/>
            <a:ext cx="8641080" cy="1219200"/>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1741" y="1058334"/>
            <a:ext cx="4118848" cy="5571066"/>
          </a:xfrm>
          <a:prstGeom prst="rect">
            <a:avLst/>
          </a:prstGeom>
        </p:spPr>
        <p:txBody>
          <a:bodyPr>
            <a:normAutofit/>
          </a:bodyPr>
          <a:lstStyle>
            <a:lvl1pPr>
              <a:defRPr lang="en-US" sz="2500" b="1" dirty="0" smtClean="0">
                <a:solidFill>
                  <a:schemeClr val="tx1"/>
                </a:solidFill>
                <a:latin typeface="+mn-lt"/>
                <a:ea typeface="+mn-ea"/>
                <a:cs typeface="+mn-cs"/>
              </a:defRPr>
            </a:lvl1pPr>
            <a:lvl2pPr>
              <a:defRPr lang="en-US" sz="2100" b="1" dirty="0" smtClean="0">
                <a:solidFill>
                  <a:schemeClr val="tx1"/>
                </a:solidFill>
                <a:latin typeface="+mn-lt"/>
              </a:defRPr>
            </a:lvl2pPr>
            <a:lvl3pPr>
              <a:defRPr lang="en-US" dirty="0" smtClean="0">
                <a:solidFill>
                  <a:schemeClr val="tx1"/>
                </a:solidFill>
                <a:latin typeface="+mn-lt"/>
              </a:defRPr>
            </a:lvl3pPr>
            <a:lvl4pPr>
              <a:defRPr lang="en-US" sz="1700" dirty="0" smtClean="0">
                <a:solidFill>
                  <a:schemeClr val="tx1"/>
                </a:solidFill>
                <a:latin typeface="+mn-lt"/>
              </a:defRPr>
            </a:lvl4pPr>
            <a:lvl5pPr marL="1262063" indent="-228600">
              <a:defRPr lang="en-US" sz="1500" baseline="0" dirty="0">
                <a:solidFill>
                  <a:schemeClr val="tx1"/>
                </a:solidFill>
                <a:latin typeface="+mn-lt"/>
              </a:defRPr>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half" idx="2"/>
          </p:nvPr>
        </p:nvSpPr>
        <p:spPr>
          <a:xfrm>
            <a:off x="4870609" y="1058334"/>
            <a:ext cx="4118849" cy="5571066"/>
          </a:xfrm>
          <a:prstGeom prst="rect">
            <a:avLst/>
          </a:prstGeom>
        </p:spPr>
        <p:txBody>
          <a:bodyPr>
            <a:normAutofit/>
          </a:bodyPr>
          <a:lstStyle>
            <a:lvl1pPr>
              <a:defRPr lang="en-US" sz="2500" b="1" dirty="0" smtClean="0">
                <a:solidFill>
                  <a:schemeClr val="tx1"/>
                </a:solidFill>
                <a:latin typeface="+mn-lt"/>
                <a:ea typeface="+mn-ea"/>
                <a:cs typeface="+mn-cs"/>
              </a:defRPr>
            </a:lvl1pPr>
            <a:lvl2pPr>
              <a:defRPr lang="en-US" sz="2100" b="1" dirty="0" smtClean="0">
                <a:solidFill>
                  <a:schemeClr val="tx1"/>
                </a:solidFill>
                <a:latin typeface="+mn-lt"/>
              </a:defRPr>
            </a:lvl2pPr>
            <a:lvl3pPr>
              <a:defRPr lang="en-US" dirty="0" smtClean="0">
                <a:solidFill>
                  <a:schemeClr val="tx1"/>
                </a:solidFill>
                <a:latin typeface="+mn-lt"/>
              </a:defRPr>
            </a:lvl3pPr>
            <a:lvl4pPr>
              <a:defRPr lang="en-US" sz="1700" dirty="0" smtClean="0">
                <a:solidFill>
                  <a:schemeClr val="tx1"/>
                </a:solidFill>
                <a:latin typeface="+mn-lt"/>
              </a:defRPr>
            </a:lvl4pPr>
            <a:lvl5pPr marL="2462213" marR="0" indent="-285750" algn="l" defTabSz="914400" rtl="0" eaLnBrk="1" fontAlgn="base" latinLnBrk="0" hangingPunct="1">
              <a:lnSpc>
                <a:spcPct val="100000"/>
              </a:lnSpc>
              <a:spcBef>
                <a:spcPct val="20000"/>
              </a:spcBef>
              <a:spcAft>
                <a:spcPct val="0"/>
              </a:spcAft>
              <a:buClrTx/>
              <a:buSzTx/>
              <a:buFontTx/>
              <a:buChar char="»"/>
              <a:tabLst/>
              <a:defRPr lang="en-US" sz="1500" baseline="0" dirty="0" smtClean="0">
                <a:solidFill>
                  <a:schemeClr val="tx1"/>
                </a:solidFill>
                <a:latin typeface="+mn-lt"/>
              </a:defRPr>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10"/>
          <p:cNvSpPr>
            <a:spLocks noGrp="1"/>
          </p:cNvSpPr>
          <p:nvPr>
            <p:ph type="body" sz="quarter" idx="10"/>
          </p:nvPr>
        </p:nvSpPr>
        <p:spPr>
          <a:xfrm>
            <a:off x="609600" y="6705600"/>
            <a:ext cx="8382000" cy="304800"/>
          </a:xfrm>
          <a:prstGeom prst="rect">
            <a:avLst/>
          </a:prstGeom>
        </p:spPr>
        <p:txBody>
          <a:bodyPr>
            <a:normAutofit/>
          </a:bodyPr>
          <a:lstStyle>
            <a:lvl1pPr algn="ctr">
              <a:buNone/>
              <a:defRPr sz="2400" i="1">
                <a:solidFill>
                  <a:srgbClr val="FF0000"/>
                </a:solidFill>
              </a:defRPr>
            </a:lvl1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2-up horzontal">
    <p:spTree>
      <p:nvGrpSpPr>
        <p:cNvPr id="1" name=""/>
        <p:cNvGrpSpPr/>
        <p:nvPr/>
      </p:nvGrpSpPr>
      <p:grpSpPr>
        <a:xfrm>
          <a:off x="0" y="0"/>
          <a:ext cx="0" cy="0"/>
          <a:chOff x="0" y="0"/>
          <a:chExt cx="0" cy="0"/>
        </a:xfrm>
      </p:grpSpPr>
      <p:sp>
        <p:nvSpPr>
          <p:cNvPr id="2" name="Title 1"/>
          <p:cNvSpPr>
            <a:spLocks noGrp="1"/>
          </p:cNvSpPr>
          <p:nvPr>
            <p:ph type="title"/>
          </p:nvPr>
        </p:nvSpPr>
        <p:spPr>
          <a:xfrm>
            <a:off x="480060" y="292947"/>
            <a:ext cx="8641080" cy="1219200"/>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1740" y="1058334"/>
            <a:ext cx="8399859" cy="2475441"/>
          </a:xfrm>
          <a:prstGeom prst="rect">
            <a:avLst/>
          </a:prstGeom>
        </p:spPr>
        <p:txBody>
          <a:bodyPr>
            <a:normAutofit/>
          </a:bodyPr>
          <a:lstStyle>
            <a:lvl1pPr>
              <a:defRPr lang="en-US" sz="2500" b="1" dirty="0" smtClean="0">
                <a:solidFill>
                  <a:schemeClr val="tx1"/>
                </a:solidFill>
                <a:latin typeface="+mn-lt"/>
                <a:ea typeface="+mn-ea"/>
                <a:cs typeface="+mn-cs"/>
              </a:defRPr>
            </a:lvl1pPr>
            <a:lvl2pPr>
              <a:defRPr lang="en-US" sz="2100" b="1" dirty="0" smtClean="0">
                <a:solidFill>
                  <a:schemeClr val="tx1"/>
                </a:solidFill>
                <a:latin typeface="+mn-lt"/>
              </a:defRPr>
            </a:lvl2pPr>
            <a:lvl3pPr>
              <a:defRPr lang="en-US" dirty="0" smtClean="0">
                <a:solidFill>
                  <a:schemeClr val="tx1"/>
                </a:solidFill>
                <a:latin typeface="+mn-lt"/>
              </a:defRPr>
            </a:lvl3pPr>
            <a:lvl4pPr>
              <a:defRPr lang="en-US" sz="1700" dirty="0" smtClean="0">
                <a:solidFill>
                  <a:schemeClr val="tx1"/>
                </a:solidFill>
                <a:latin typeface="+mn-lt"/>
              </a:defRPr>
            </a:lvl4pPr>
            <a:lvl5pPr marL="2462213" marR="0" indent="-285750" algn="l" defTabSz="914400" rtl="0" eaLnBrk="1" fontAlgn="base" latinLnBrk="0" hangingPunct="1">
              <a:lnSpc>
                <a:spcPct val="100000"/>
              </a:lnSpc>
              <a:spcBef>
                <a:spcPct val="20000"/>
              </a:spcBef>
              <a:spcAft>
                <a:spcPct val="0"/>
              </a:spcAft>
              <a:buClrTx/>
              <a:buSzTx/>
              <a:buFontTx/>
              <a:buChar char="»"/>
              <a:tabLst/>
              <a:defRPr lang="en-US" sz="1500" baseline="0" dirty="0" smtClean="0">
                <a:solidFill>
                  <a:schemeClr val="tx1"/>
                </a:solidFill>
                <a:latin typeface="+mn-lt"/>
              </a:defRPr>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half" idx="2"/>
          </p:nvPr>
        </p:nvSpPr>
        <p:spPr>
          <a:xfrm>
            <a:off x="591740" y="3762376"/>
            <a:ext cx="8379858" cy="2867024"/>
          </a:xfrm>
          <a:prstGeom prst="rect">
            <a:avLst/>
          </a:prstGeom>
        </p:spPr>
        <p:txBody>
          <a:bodyPr>
            <a:normAutofit/>
          </a:bodyPr>
          <a:lstStyle>
            <a:lvl1pPr>
              <a:defRPr lang="en-US" sz="2500" b="1" dirty="0" smtClean="0">
                <a:solidFill>
                  <a:schemeClr val="tx1"/>
                </a:solidFill>
                <a:latin typeface="+mn-lt"/>
                <a:ea typeface="+mn-ea"/>
                <a:cs typeface="+mn-cs"/>
              </a:defRPr>
            </a:lvl1pPr>
            <a:lvl2pPr>
              <a:defRPr lang="en-US" sz="2100" b="1" dirty="0" smtClean="0">
                <a:solidFill>
                  <a:schemeClr val="tx1"/>
                </a:solidFill>
                <a:latin typeface="+mn-lt"/>
              </a:defRPr>
            </a:lvl2pPr>
            <a:lvl3pPr>
              <a:defRPr lang="en-US" dirty="0" smtClean="0">
                <a:solidFill>
                  <a:schemeClr val="tx1"/>
                </a:solidFill>
                <a:latin typeface="+mn-lt"/>
              </a:defRPr>
            </a:lvl3pPr>
            <a:lvl4pPr marL="1028700" marR="0" indent="-127000" algn="l" defTabSz="914400" rtl="0" eaLnBrk="1" fontAlgn="base" latinLnBrk="0" hangingPunct="1">
              <a:lnSpc>
                <a:spcPct val="100000"/>
              </a:lnSpc>
              <a:spcBef>
                <a:spcPct val="20000"/>
              </a:spcBef>
              <a:spcAft>
                <a:spcPct val="0"/>
              </a:spcAft>
              <a:buClrTx/>
              <a:buSzTx/>
              <a:buFontTx/>
              <a:buChar char="•"/>
              <a:tabLst/>
              <a:defRPr lang="en-US" sz="1700" dirty="0" smtClean="0">
                <a:solidFill>
                  <a:schemeClr val="tx1"/>
                </a:solidFill>
                <a:latin typeface="+mn-lt"/>
              </a:defRPr>
            </a:lvl4pPr>
            <a:lvl5pPr>
              <a:defRPr lang="en-US" sz="1500" baseline="0" dirty="0" smtClean="0">
                <a:solidFill>
                  <a:schemeClr val="tx1"/>
                </a:solidFill>
                <a:latin typeface="+mn-lt"/>
              </a:defRPr>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10"/>
          <p:cNvSpPr>
            <a:spLocks noGrp="1"/>
          </p:cNvSpPr>
          <p:nvPr>
            <p:ph type="body" sz="quarter" idx="10"/>
          </p:nvPr>
        </p:nvSpPr>
        <p:spPr>
          <a:xfrm>
            <a:off x="609600" y="6705600"/>
            <a:ext cx="8382000" cy="304800"/>
          </a:xfrm>
          <a:prstGeom prst="rect">
            <a:avLst/>
          </a:prstGeom>
        </p:spPr>
        <p:txBody>
          <a:bodyPr>
            <a:normAutofit/>
          </a:bodyPr>
          <a:lstStyle>
            <a:lvl1pPr algn="ctr">
              <a:buNone/>
              <a:defRPr sz="2400" i="1">
                <a:solidFill>
                  <a:srgbClr val="FF0000"/>
                </a:solidFill>
              </a:defRPr>
            </a:lvl1p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2-up, 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91742" y="113454"/>
            <a:ext cx="8397716" cy="499533"/>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91741" y="1058334"/>
            <a:ext cx="4118848" cy="5494866"/>
          </a:xfrm>
          <a:prstGeom prst="rect">
            <a:avLst/>
          </a:prstGeom>
        </p:spPr>
        <p:txBody>
          <a:bodyPr>
            <a:normAutofit/>
          </a:bodyPr>
          <a:lstStyle>
            <a:lvl2pPr>
              <a:defRPr lang="en-US" sz="2100" b="1" dirty="0" smtClean="0">
                <a:solidFill>
                  <a:schemeClr val="tx1"/>
                </a:solidFill>
                <a:latin typeface="+mn-lt"/>
              </a:defRPr>
            </a:lvl2pPr>
            <a:lvl3pPr>
              <a:defRPr lang="en-US" dirty="0" smtClean="0">
                <a:solidFill>
                  <a:schemeClr val="tx1"/>
                </a:solidFill>
                <a:latin typeface="+mn-lt"/>
              </a:defRPr>
            </a:lvl3pPr>
            <a:lvl4pPr marL="1028700" marR="0" indent="-127000" algn="l" defTabSz="914400" rtl="0" eaLnBrk="1" fontAlgn="base" latinLnBrk="0" hangingPunct="1">
              <a:lnSpc>
                <a:spcPct val="100000"/>
              </a:lnSpc>
              <a:spcBef>
                <a:spcPct val="20000"/>
              </a:spcBef>
              <a:spcAft>
                <a:spcPct val="0"/>
              </a:spcAft>
              <a:buClrTx/>
              <a:buSzTx/>
              <a:buFontTx/>
              <a:buChar char="•"/>
              <a:tabLst/>
              <a:defRPr lang="en-US" sz="1700" dirty="0" smtClean="0">
                <a:solidFill>
                  <a:schemeClr val="tx1"/>
                </a:solidFill>
                <a:latin typeface="+mn-lt"/>
              </a:defRPr>
            </a:lvl4pPr>
            <a:lvl5pPr>
              <a:defRPr lang="en-US" sz="1500" baseline="0" dirty="0" smtClean="0">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hart Placeholder 3"/>
          <p:cNvSpPr>
            <a:spLocks noGrp="1"/>
          </p:cNvSpPr>
          <p:nvPr>
            <p:ph type="chart" sz="half" idx="2"/>
          </p:nvPr>
        </p:nvSpPr>
        <p:spPr>
          <a:xfrm>
            <a:off x="4870609" y="1058334"/>
            <a:ext cx="4118849" cy="5494866"/>
          </a:xfrm>
          <a:prstGeom prst="rect">
            <a:avLst/>
          </a:prstGeom>
        </p:spPr>
        <p:txBody>
          <a:bodyPr rtlCol="0">
            <a:normAutofit/>
          </a:bodyPr>
          <a:lstStyle/>
          <a:p>
            <a:pPr lvl="0"/>
            <a:r>
              <a:rPr lang="en-US" noProof="0" smtClean="0"/>
              <a:t>Click icon to add chart</a:t>
            </a:r>
            <a:endParaRPr lang="en-US" noProof="0"/>
          </a:p>
        </p:txBody>
      </p:sp>
      <p:sp>
        <p:nvSpPr>
          <p:cNvPr id="5" name="Text Placeholder 10"/>
          <p:cNvSpPr>
            <a:spLocks noGrp="1"/>
          </p:cNvSpPr>
          <p:nvPr>
            <p:ph type="body" sz="quarter" idx="10"/>
          </p:nvPr>
        </p:nvSpPr>
        <p:spPr>
          <a:xfrm>
            <a:off x="609600" y="6705600"/>
            <a:ext cx="8382000" cy="304800"/>
          </a:xfrm>
          <a:prstGeom prst="rect">
            <a:avLst/>
          </a:prstGeom>
        </p:spPr>
        <p:txBody>
          <a:bodyPr>
            <a:normAutofit/>
          </a:bodyPr>
          <a:lstStyle>
            <a:lvl1pPr algn="ctr">
              <a:buNone/>
              <a:defRPr sz="2400" i="1">
                <a:solidFill>
                  <a:srgbClr val="FF0000"/>
                </a:solidFill>
              </a:defRPr>
            </a:lvl1pPr>
          </a:lstStyle>
          <a:p>
            <a:pPr lvl="0"/>
            <a:r>
              <a:rPr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80060" y="292947"/>
            <a:ext cx="8641080" cy="1219200"/>
          </a:xfrm>
          <a:prstGeom prst="rect">
            <a:avLst/>
          </a:prstGeom>
        </p:spPr>
        <p:txBody>
          <a:bodyPr/>
          <a:lstStyle/>
          <a:p>
            <a:r>
              <a:rPr lang="en-US" smtClean="0"/>
              <a:t>Click to edit Master title style</a:t>
            </a:r>
            <a:endParaRPr lang="en-US"/>
          </a:p>
        </p:txBody>
      </p:sp>
      <p:sp>
        <p:nvSpPr>
          <p:cNvPr id="3" name="Text Placeholder 10"/>
          <p:cNvSpPr>
            <a:spLocks noGrp="1"/>
          </p:cNvSpPr>
          <p:nvPr>
            <p:ph type="body" sz="quarter" idx="10"/>
          </p:nvPr>
        </p:nvSpPr>
        <p:spPr>
          <a:xfrm>
            <a:off x="609600" y="6705600"/>
            <a:ext cx="8382000" cy="304800"/>
          </a:xfrm>
          <a:prstGeom prst="rect">
            <a:avLst/>
          </a:prstGeom>
        </p:spPr>
        <p:txBody>
          <a:bodyPr>
            <a:normAutofit/>
          </a:bodyPr>
          <a:lstStyle>
            <a:lvl1pPr algn="ctr">
              <a:buNone/>
              <a:defRPr sz="2400" i="1">
                <a:solidFill>
                  <a:srgbClr val="FF0000"/>
                </a:solidFill>
              </a:defRPr>
            </a:lvl1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80060" y="162560"/>
            <a:ext cx="8641080" cy="1056640"/>
          </a:xfrm>
          <a:prstGeom prst="rect">
            <a:avLst/>
          </a:prstGeom>
        </p:spPr>
        <p:txBody>
          <a:bodyPr vert="horz" lIns="96661" tIns="48331" rIns="96661" bIns="48331"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80060" y="1300480"/>
            <a:ext cx="8641080" cy="5237683"/>
          </a:xfrm>
          <a:prstGeom prst="rect">
            <a:avLst/>
          </a:prstGeom>
        </p:spPr>
        <p:txBody>
          <a:bodyPr vert="horz" lIns="96661" tIns="48331" rIns="96661" bIns="48331">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720840" y="6780107"/>
            <a:ext cx="2403500" cy="390144"/>
          </a:xfrm>
          <a:prstGeom prst="rect">
            <a:avLst/>
          </a:prstGeom>
        </p:spPr>
        <p:txBody>
          <a:bodyPr vert="horz" lIns="96661" tIns="48331" rIns="96661" bIns="48331"/>
          <a:lstStyle>
            <a:lvl1pPr algn="l" eaLnBrk="1" latinLnBrk="0" hangingPunct="1">
              <a:defRPr kumimoji="0" sz="1500">
                <a:solidFill>
                  <a:schemeClr val="tx2"/>
                </a:solidFill>
              </a:defRPr>
            </a:lvl1pPr>
          </a:lstStyle>
          <a:p>
            <a:fld id="{9075E6D4-AB53-4767-9AC9-F5F431D85CEE}" type="datetimeFigureOut">
              <a:rPr lang="en-US" smtClean="0"/>
              <a:pPr/>
              <a:t>26-Aug-14</a:t>
            </a:fld>
            <a:endParaRPr lang="en-US"/>
          </a:p>
        </p:txBody>
      </p:sp>
      <p:sp>
        <p:nvSpPr>
          <p:cNvPr id="3" name="Footer Placeholder 2"/>
          <p:cNvSpPr>
            <a:spLocks noGrp="1"/>
          </p:cNvSpPr>
          <p:nvPr>
            <p:ph type="ftr" sz="quarter" idx="3"/>
          </p:nvPr>
        </p:nvSpPr>
        <p:spPr>
          <a:xfrm>
            <a:off x="3043580" y="6780107"/>
            <a:ext cx="3680460" cy="390144"/>
          </a:xfrm>
          <a:prstGeom prst="rect">
            <a:avLst/>
          </a:prstGeom>
        </p:spPr>
        <p:txBody>
          <a:bodyPr vert="horz" lIns="96661" tIns="48331" rIns="96661" bIns="48331"/>
          <a:lstStyle>
            <a:lvl1pPr algn="r" eaLnBrk="1" latinLnBrk="0" hangingPunct="1">
              <a:defRPr kumimoji="0" sz="1500">
                <a:solidFill>
                  <a:schemeClr val="tx2"/>
                </a:solidFill>
              </a:defRPr>
            </a:lvl1pPr>
          </a:lstStyle>
          <a:p>
            <a:endParaRPr lang="en-US"/>
          </a:p>
        </p:txBody>
      </p:sp>
      <p:sp>
        <p:nvSpPr>
          <p:cNvPr id="23" name="Slide Number Placeholder 22"/>
          <p:cNvSpPr>
            <a:spLocks noGrp="1"/>
          </p:cNvSpPr>
          <p:nvPr>
            <p:ph type="sldNum" sz="quarter" idx="4"/>
          </p:nvPr>
        </p:nvSpPr>
        <p:spPr>
          <a:xfrm>
            <a:off x="643280" y="6780107"/>
            <a:ext cx="2080260" cy="390144"/>
          </a:xfrm>
          <a:prstGeom prst="rect">
            <a:avLst/>
          </a:prstGeom>
        </p:spPr>
        <p:txBody>
          <a:bodyPr vert="horz" lIns="96661" tIns="48331" rIns="96661" bIns="48331"/>
          <a:lstStyle>
            <a:lvl1pPr algn="l" eaLnBrk="1" latinLnBrk="0" hangingPunct="1">
              <a:defRPr kumimoji="0" sz="1500">
                <a:solidFill>
                  <a:schemeClr val="tx2"/>
                </a:solidFill>
              </a:defRPr>
            </a:lvl1pPr>
          </a:lstStyle>
          <a:p>
            <a:fld id="{656FDD42-4D3C-469D-A740-FB92E2EAD8B6}" type="slidenum">
              <a:rPr lang="en-US" smtClean="0"/>
              <a:pPr/>
              <a:t>‹#›</a:t>
            </a:fld>
            <a:endParaRPr lang="en-US"/>
          </a:p>
        </p:txBody>
      </p:sp>
      <p:sp>
        <p:nvSpPr>
          <p:cNvPr id="28" name="Straight Connector 27"/>
          <p:cNvSpPr>
            <a:spLocks noChangeShapeType="1"/>
          </p:cNvSpPr>
          <p:nvPr/>
        </p:nvSpPr>
        <p:spPr bwMode="auto">
          <a:xfrm>
            <a:off x="480060" y="6776720"/>
            <a:ext cx="864108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6661" tIns="48331" rIns="96661" bIns="48331" anchor="t" compatLnSpc="1"/>
          <a:lstStyle/>
          <a:p>
            <a:endParaRPr kumimoji="0" lang="en-US"/>
          </a:p>
        </p:txBody>
      </p:sp>
      <p:sp>
        <p:nvSpPr>
          <p:cNvPr id="29" name="Straight Connector 28"/>
          <p:cNvSpPr>
            <a:spLocks noChangeShapeType="1"/>
          </p:cNvSpPr>
          <p:nvPr/>
        </p:nvSpPr>
        <p:spPr bwMode="auto">
          <a:xfrm>
            <a:off x="480060" y="1219200"/>
            <a:ext cx="864108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6661" tIns="48331" rIns="96661" bIns="48331" anchor="t" compatLnSpc="1"/>
          <a:lstStyle/>
          <a:p>
            <a:endParaRPr kumimoji="0" lang="en-US"/>
          </a:p>
        </p:txBody>
      </p:sp>
      <p:sp>
        <p:nvSpPr>
          <p:cNvPr id="10" name="Isosceles Triangle 9"/>
          <p:cNvSpPr>
            <a:spLocks noChangeAspect="1"/>
          </p:cNvSpPr>
          <p:nvPr/>
        </p:nvSpPr>
        <p:spPr>
          <a:xfrm rot="5400000">
            <a:off x="438465" y="6899642"/>
            <a:ext cx="203572" cy="12633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6661" tIns="48331" rIns="96661" bIns="48331"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 id="2147484056" r:id="rId12"/>
    <p:sldLayoutId id="2147484057" r:id="rId13"/>
    <p:sldLayoutId id="2147484058" r:id="rId14"/>
    <p:sldLayoutId id="2147484059" r:id="rId15"/>
    <p:sldLayoutId id="2147484060" r:id="rId16"/>
    <p:sldLayoutId id="2147484061" r:id="rId17"/>
  </p:sldLayoutIdLst>
  <p:txStyles>
    <p:titleStyle>
      <a:lvl1pPr algn="l" rtl="1" eaLnBrk="1" latinLnBrk="0" hangingPunct="1">
        <a:spcBef>
          <a:spcPct val="0"/>
        </a:spcBef>
        <a:buNone/>
        <a:defRPr kumimoji="0" sz="3400" kern="1200">
          <a:solidFill>
            <a:schemeClr val="tx2"/>
          </a:solidFill>
          <a:latin typeface="+mj-lt"/>
          <a:ea typeface="+mj-ea"/>
          <a:cs typeface="+mj-cs"/>
        </a:defRPr>
      </a:lvl1pPr>
    </p:titleStyle>
    <p:bodyStyle>
      <a:lvl1pPr marL="289984" indent="-289984" algn="r" rtl="1" eaLnBrk="1" latinLnBrk="0" hangingPunct="1">
        <a:spcBef>
          <a:spcPts val="634"/>
        </a:spcBef>
        <a:buClr>
          <a:schemeClr val="accent1"/>
        </a:buClr>
        <a:buSzPct val="76000"/>
        <a:buFont typeface="Wingdings 3"/>
        <a:buChar char=""/>
        <a:defRPr kumimoji="0" sz="2700" kern="1200">
          <a:solidFill>
            <a:schemeClr val="tx1"/>
          </a:solidFill>
          <a:latin typeface="+mn-lt"/>
          <a:ea typeface="+mn-ea"/>
          <a:cs typeface="+mn-cs"/>
        </a:defRPr>
      </a:lvl1pPr>
      <a:lvl2pPr marL="579967" indent="-289984" algn="r" rtl="1" eaLnBrk="1" latinLnBrk="0" hangingPunct="1">
        <a:spcBef>
          <a:spcPts val="529"/>
        </a:spcBef>
        <a:buClr>
          <a:schemeClr val="accent2"/>
        </a:buClr>
        <a:buSzPct val="76000"/>
        <a:buFont typeface="Wingdings 3"/>
        <a:buChar char=""/>
        <a:defRPr kumimoji="0" sz="2400" kern="1200">
          <a:solidFill>
            <a:schemeClr val="tx2"/>
          </a:solidFill>
          <a:latin typeface="+mn-lt"/>
          <a:ea typeface="+mn-ea"/>
          <a:cs typeface="+mn-cs"/>
        </a:defRPr>
      </a:lvl2pPr>
      <a:lvl3pPr marL="869951" indent="-241653" algn="r" rtl="1" eaLnBrk="1" latinLnBrk="0" hangingPunct="1">
        <a:spcBef>
          <a:spcPts val="529"/>
        </a:spcBef>
        <a:buClr>
          <a:schemeClr val="bg1">
            <a:shade val="50000"/>
          </a:schemeClr>
        </a:buClr>
        <a:buSzPct val="76000"/>
        <a:buFont typeface="Wingdings 3"/>
        <a:buChar char=""/>
        <a:defRPr kumimoji="0" sz="2100" kern="1200">
          <a:solidFill>
            <a:schemeClr val="tx1"/>
          </a:solidFill>
          <a:latin typeface="+mn-lt"/>
          <a:ea typeface="+mn-ea"/>
          <a:cs typeface="+mn-cs"/>
        </a:defRPr>
      </a:lvl3pPr>
      <a:lvl4pPr marL="1159935" indent="-241653" algn="r" rtl="1" eaLnBrk="1" latinLnBrk="0" hangingPunct="1">
        <a:spcBef>
          <a:spcPts val="423"/>
        </a:spcBef>
        <a:buClr>
          <a:schemeClr val="accent2">
            <a:shade val="75000"/>
          </a:schemeClr>
        </a:buClr>
        <a:buSzPct val="70000"/>
        <a:buFont typeface="Wingdings"/>
        <a:buChar char=""/>
        <a:defRPr kumimoji="0" sz="1900" kern="1200">
          <a:solidFill>
            <a:schemeClr val="tx1"/>
          </a:solidFill>
          <a:latin typeface="+mn-lt"/>
          <a:ea typeface="+mn-ea"/>
          <a:cs typeface="+mn-cs"/>
        </a:defRPr>
      </a:lvl4pPr>
      <a:lvl5pPr marL="1449918" indent="-241653" algn="r" rtl="1" eaLnBrk="1" latinLnBrk="0" hangingPunct="1">
        <a:spcBef>
          <a:spcPts val="317"/>
        </a:spcBef>
        <a:buClr>
          <a:schemeClr val="accent2"/>
        </a:buClr>
        <a:buSzPct val="70000"/>
        <a:buFont typeface="Wingdings"/>
        <a:buChar char=""/>
        <a:defRPr kumimoji="0" sz="1700" kern="1200">
          <a:solidFill>
            <a:schemeClr val="tx1"/>
          </a:solidFill>
          <a:latin typeface="+mn-lt"/>
          <a:ea typeface="+mn-ea"/>
          <a:cs typeface="+mn-cs"/>
        </a:defRPr>
      </a:lvl5pPr>
      <a:lvl6pPr marL="1739902" indent="-193322" algn="r" rtl="1" eaLnBrk="1" latinLnBrk="0" hangingPunct="1">
        <a:spcBef>
          <a:spcPts val="317"/>
        </a:spcBef>
        <a:buClr>
          <a:srgbClr val="9FB8CD">
            <a:shade val="75000"/>
          </a:srgbClr>
        </a:buClr>
        <a:buSzPct val="75000"/>
        <a:buFont typeface="Wingdings 3"/>
        <a:buChar char=""/>
        <a:defRPr kumimoji="0" lang="en-US" sz="1700" kern="1200" smtClean="0">
          <a:solidFill>
            <a:schemeClr val="tx1"/>
          </a:solidFill>
          <a:latin typeface="+mn-lt"/>
          <a:ea typeface="+mn-ea"/>
          <a:cs typeface="+mn-cs"/>
        </a:defRPr>
      </a:lvl6pPr>
      <a:lvl7pPr marL="1933224" indent="-193322" algn="r" rtl="1" eaLnBrk="1" latinLnBrk="0" hangingPunct="1">
        <a:spcBef>
          <a:spcPts val="317"/>
        </a:spcBef>
        <a:buClr>
          <a:srgbClr val="727CA3">
            <a:shade val="75000"/>
          </a:srgbClr>
        </a:buClr>
        <a:buSzPct val="75000"/>
        <a:buFont typeface="Wingdings 3"/>
        <a:buChar char=""/>
        <a:defRPr kumimoji="0" lang="en-US" sz="1500" kern="1200" smtClean="0">
          <a:solidFill>
            <a:schemeClr val="tx1"/>
          </a:solidFill>
          <a:latin typeface="+mn-lt"/>
          <a:ea typeface="+mn-ea"/>
          <a:cs typeface="+mn-cs"/>
        </a:defRPr>
      </a:lvl7pPr>
      <a:lvl8pPr marL="2126547" indent="-193322" algn="r" rtl="1" eaLnBrk="1" latinLnBrk="0" hangingPunct="1">
        <a:spcBef>
          <a:spcPts val="317"/>
        </a:spcBef>
        <a:buClr>
          <a:prstClr val="white">
            <a:shade val="50000"/>
          </a:prstClr>
        </a:buClr>
        <a:buSzPct val="75000"/>
        <a:buFont typeface="Wingdings 3"/>
        <a:buChar char=""/>
        <a:defRPr kumimoji="0" lang="en-US" sz="1500" kern="1200" smtClean="0">
          <a:solidFill>
            <a:schemeClr val="tx1"/>
          </a:solidFill>
          <a:latin typeface="+mn-lt"/>
          <a:ea typeface="+mn-ea"/>
          <a:cs typeface="+mn-cs"/>
        </a:defRPr>
      </a:lvl8pPr>
      <a:lvl9pPr marL="2319869" indent="-193322" algn="r" rtl="1" eaLnBrk="1" latinLnBrk="0" hangingPunct="1">
        <a:spcBef>
          <a:spcPts val="317"/>
        </a:spcBef>
        <a:buClr>
          <a:srgbClr val="9FB8CD"/>
        </a:buClr>
        <a:buSzPct val="75000"/>
        <a:buFont typeface="Wingdings 3"/>
        <a:buChar char=""/>
        <a:defRPr kumimoji="0" lang="en-US" sz="1300" kern="1200" smtClean="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83306" algn="r" rtl="1" eaLnBrk="1" latinLnBrk="0" hangingPunct="1">
        <a:defRPr kumimoji="0" kern="1200">
          <a:solidFill>
            <a:schemeClr val="tx1"/>
          </a:solidFill>
          <a:latin typeface="+mn-lt"/>
          <a:ea typeface="+mn-ea"/>
          <a:cs typeface="+mn-cs"/>
        </a:defRPr>
      </a:lvl2pPr>
      <a:lvl3pPr marL="966612" algn="r" rtl="1" eaLnBrk="1" latinLnBrk="0" hangingPunct="1">
        <a:defRPr kumimoji="0" kern="1200">
          <a:solidFill>
            <a:schemeClr val="tx1"/>
          </a:solidFill>
          <a:latin typeface="+mn-lt"/>
          <a:ea typeface="+mn-ea"/>
          <a:cs typeface="+mn-cs"/>
        </a:defRPr>
      </a:lvl3pPr>
      <a:lvl4pPr marL="1449918" algn="r" rtl="1" eaLnBrk="1" latinLnBrk="0" hangingPunct="1">
        <a:defRPr kumimoji="0" kern="1200">
          <a:solidFill>
            <a:schemeClr val="tx1"/>
          </a:solidFill>
          <a:latin typeface="+mn-lt"/>
          <a:ea typeface="+mn-ea"/>
          <a:cs typeface="+mn-cs"/>
        </a:defRPr>
      </a:lvl4pPr>
      <a:lvl5pPr marL="1933224" algn="r" rtl="1" eaLnBrk="1" latinLnBrk="0" hangingPunct="1">
        <a:defRPr kumimoji="0" kern="1200">
          <a:solidFill>
            <a:schemeClr val="tx1"/>
          </a:solidFill>
          <a:latin typeface="+mn-lt"/>
          <a:ea typeface="+mn-ea"/>
          <a:cs typeface="+mn-cs"/>
        </a:defRPr>
      </a:lvl5pPr>
      <a:lvl6pPr marL="2416531" algn="r" rtl="1" eaLnBrk="1" latinLnBrk="0" hangingPunct="1">
        <a:defRPr kumimoji="0" kern="1200">
          <a:solidFill>
            <a:schemeClr val="tx1"/>
          </a:solidFill>
          <a:latin typeface="+mn-lt"/>
          <a:ea typeface="+mn-ea"/>
          <a:cs typeface="+mn-cs"/>
        </a:defRPr>
      </a:lvl6pPr>
      <a:lvl7pPr marL="2899837" algn="r" rtl="1" eaLnBrk="1" latinLnBrk="0" hangingPunct="1">
        <a:defRPr kumimoji="0" kern="1200">
          <a:solidFill>
            <a:schemeClr val="tx1"/>
          </a:solidFill>
          <a:latin typeface="+mn-lt"/>
          <a:ea typeface="+mn-ea"/>
          <a:cs typeface="+mn-cs"/>
        </a:defRPr>
      </a:lvl7pPr>
      <a:lvl8pPr marL="3383143" algn="r" rtl="1" eaLnBrk="1" latinLnBrk="0" hangingPunct="1">
        <a:defRPr kumimoji="0" kern="1200">
          <a:solidFill>
            <a:schemeClr val="tx1"/>
          </a:solidFill>
          <a:latin typeface="+mn-lt"/>
          <a:ea typeface="+mn-ea"/>
          <a:cs typeface="+mn-cs"/>
        </a:defRPr>
      </a:lvl8pPr>
      <a:lvl9pPr marL="3866449"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askdata.org.il/request/request_65"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askdata.org.il/request/request_65"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awesomescreenshot.com/0f33bqa6f8" TargetMode="External"/><Relationship Id="rId2" Type="http://schemas.openxmlformats.org/officeDocument/2006/relationships/hyperlink" Target="http://awesomescreenshot.com/0ee3cpp701"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1409700" y="5420360"/>
            <a:ext cx="7200900" cy="675640"/>
          </a:xfrm>
        </p:spPr>
        <p:txBody>
          <a:bodyPr/>
          <a:lstStyle/>
          <a:p>
            <a:pPr rtl="1" eaLnBrk="1" hangingPunct="1"/>
            <a:r>
              <a:rPr lang="he-IL" dirty="0" smtClean="0"/>
              <a:t>ניתוח הרשות של המדד המוניציפלי</a:t>
            </a:r>
            <a:endParaRPr lang="en-US" dirty="0" smtClean="0"/>
          </a:p>
        </p:txBody>
      </p:sp>
      <p:sp>
        <p:nvSpPr>
          <p:cNvPr id="11" name="Subtitle 2"/>
          <p:cNvSpPr>
            <a:spLocks noGrp="1"/>
          </p:cNvSpPr>
          <p:nvPr>
            <p:ph type="subTitle" idx="1"/>
          </p:nvPr>
        </p:nvSpPr>
        <p:spPr>
          <a:xfrm>
            <a:off x="1333500" y="3962400"/>
            <a:ext cx="7200900" cy="1219200"/>
          </a:xfrm>
        </p:spPr>
        <p:txBody>
          <a:bodyPr>
            <a:noAutofit/>
          </a:bodyPr>
          <a:lstStyle/>
          <a:p>
            <a:pPr rtl="1" eaLnBrk="1" hangingPunct="1"/>
            <a:r>
              <a:rPr lang="he-IL" sz="4400" dirty="0" smtClean="0">
                <a:solidFill>
                  <a:schemeClr val="tx1"/>
                </a:solidFill>
              </a:rPr>
              <a:t>האם חיפה ענייה?</a:t>
            </a:r>
            <a:r>
              <a:rPr lang="en-US" sz="4000" dirty="0" smtClean="0">
                <a:solidFill>
                  <a:schemeClr val="tx1"/>
                </a:solidFill>
              </a:rPr>
              <a:t/>
            </a:r>
            <a:br>
              <a:rPr lang="en-US" sz="4000" dirty="0" smtClean="0">
                <a:solidFill>
                  <a:schemeClr val="tx1"/>
                </a:solidFill>
              </a:rPr>
            </a:br>
            <a:r>
              <a:rPr lang="he-IL" sz="3200" dirty="0" smtClean="0">
                <a:solidFill>
                  <a:schemeClr val="tx1"/>
                </a:solidFill>
              </a:rPr>
              <a:t>ניתוח ההכנסות של חיפה</a:t>
            </a:r>
            <a:endParaRPr lang="en-US" sz="3200" dirty="0" smtClean="0">
              <a:solidFill>
                <a:schemeClr val="tx1"/>
              </a:solidFill>
            </a:endParaRPr>
          </a:p>
        </p:txBody>
      </p:sp>
      <p:pic>
        <p:nvPicPr>
          <p:cNvPr id="12" name="Picture 2" descr="סמל העיר"/>
          <p:cNvPicPr>
            <a:picLocks noChangeAspect="1" noChangeArrowheads="1"/>
          </p:cNvPicPr>
          <p:nvPr/>
        </p:nvPicPr>
        <p:blipFill>
          <a:blip r:embed="rId2" cstate="print"/>
          <a:srcRect/>
          <a:stretch>
            <a:fillRect/>
          </a:stretch>
        </p:blipFill>
        <p:spPr bwMode="auto">
          <a:xfrm>
            <a:off x="6172200" y="762000"/>
            <a:ext cx="1714500" cy="2609851"/>
          </a:xfrm>
          <a:prstGeom prst="rect">
            <a:avLst/>
          </a:prstGeom>
          <a:noFill/>
        </p:spPr>
      </p:pic>
      <p:pic>
        <p:nvPicPr>
          <p:cNvPr id="13" name="Picture 4" descr="http://www.knesset.gov.il/mk/images/members/yahav_yonah.jpg"/>
          <p:cNvPicPr>
            <a:picLocks noChangeAspect="1" noChangeArrowheads="1"/>
          </p:cNvPicPr>
          <p:nvPr/>
        </p:nvPicPr>
        <p:blipFill>
          <a:blip r:embed="rId3" cstate="print"/>
          <a:srcRect/>
          <a:stretch>
            <a:fillRect/>
          </a:stretch>
        </p:blipFill>
        <p:spPr bwMode="auto">
          <a:xfrm>
            <a:off x="1981200" y="1121228"/>
            <a:ext cx="1524000" cy="217714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he-IL" sz="4400" dirty="0" smtClean="0"/>
              <a:t>תקציר	</a:t>
            </a:r>
            <a:endParaRPr lang="en-US" sz="4400" dirty="0"/>
          </a:p>
        </p:txBody>
      </p:sp>
      <p:sp>
        <p:nvSpPr>
          <p:cNvPr id="6" name="Content Placeholder 5"/>
          <p:cNvSpPr>
            <a:spLocks noGrp="1"/>
          </p:cNvSpPr>
          <p:nvPr>
            <p:ph sz="quarter" idx="1"/>
          </p:nvPr>
        </p:nvSpPr>
        <p:spPr/>
        <p:txBody>
          <a:bodyPr>
            <a:normAutofit fontScale="92500" lnSpcReduction="10000"/>
          </a:bodyPr>
          <a:lstStyle/>
          <a:p>
            <a:r>
              <a:rPr lang="he-IL" dirty="0" smtClean="0"/>
              <a:t>ממצאי הניתוח הכלכלי של חיפה העלו שאלות לגבי הפער בין פוטנציאל ההכנסה של העיר וההכנסה בפועל, פער שככל הנראעה מוביל לכך שההשקעה השנתית בתושב בחיפה היא מהנמוכות באשכול ובאשכולות הסמוכים.</a:t>
            </a:r>
          </a:p>
          <a:p>
            <a:r>
              <a:rPr lang="he-IL" dirty="0" smtClean="0"/>
              <a:t>מבנה תעריף הארנונה אינה מסביר את הפער</a:t>
            </a:r>
          </a:p>
          <a:p>
            <a:r>
              <a:rPr lang="he-IL" dirty="0" smtClean="0"/>
              <a:t>גביה נמוכה יחסית של ארנונה שאינה ממגורים, בשילוב עם מחיקות חובות של ארנונה שאינה ממגורים וויתור על חובות מהכנסות חד פעמיות, מובילים להפסד הכנסה משמעותי לעיר</a:t>
            </a:r>
          </a:p>
          <a:p>
            <a:r>
              <a:rPr lang="he-IL" dirty="0" smtClean="0"/>
              <a:t>פוטנציאל ההכנסות שאבדו מגיע לכ-100-150 מיליון ש"ח בשנה, כאשר אובדן ההכנסה אף מונע מחיפה לצמצם לגמרי את החוב המלוות שלה (</a:t>
            </a:r>
            <a:r>
              <a:rPr lang="he-IL" dirty="0" smtClean="0"/>
              <a:t>ש</a:t>
            </a:r>
            <a:r>
              <a:rPr lang="he-IL" dirty="0" smtClean="0"/>
              <a:t>ה</a:t>
            </a:r>
            <a:r>
              <a:rPr lang="he-IL" dirty="0" smtClean="0"/>
              <a:t>גיע </a:t>
            </a:r>
            <a:r>
              <a:rPr lang="he-IL" dirty="0" smtClean="0"/>
              <a:t>למיליארד ש"ח בסוף 2012).</a:t>
            </a:r>
          </a:p>
          <a:p>
            <a:r>
              <a:rPr lang="he-IL" dirty="0" smtClean="0"/>
              <a:t>משמעות הפוטנציאל שאבד – </a:t>
            </a:r>
            <a:r>
              <a:rPr lang="he-IL" dirty="0" smtClean="0"/>
              <a:t>השקעה של כ-300 </a:t>
            </a:r>
            <a:r>
              <a:rPr lang="he-IL" dirty="0" smtClean="0"/>
              <a:t>ש"ח בשנה לתושב ועודף </a:t>
            </a:r>
            <a:r>
              <a:rPr lang="he-IL" dirty="0" smtClean="0"/>
              <a:t>פוטנציאלי של </a:t>
            </a:r>
            <a:r>
              <a:rPr lang="he-IL" dirty="0" smtClean="0"/>
              <a:t>140 מיליון ש"ח בתב"ר (סוף 2012)</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r" rtl="1"/>
            <a:r>
              <a:rPr lang="he-IL" sz="4000" dirty="0" smtClean="0"/>
              <a:t>תוכן עניינים</a:t>
            </a:r>
            <a:endParaRPr lang="en-US" sz="4000" dirty="0"/>
          </a:p>
        </p:txBody>
      </p:sp>
      <p:sp>
        <p:nvSpPr>
          <p:cNvPr id="5" name="Content Placeholder 4"/>
          <p:cNvSpPr>
            <a:spLocks noGrp="1"/>
          </p:cNvSpPr>
          <p:nvPr>
            <p:ph sz="quarter" idx="1"/>
          </p:nvPr>
        </p:nvSpPr>
        <p:spPr/>
        <p:txBody>
          <a:bodyPr>
            <a:normAutofit/>
          </a:bodyPr>
          <a:lstStyle/>
          <a:p>
            <a:pPr algn="r" rtl="1"/>
            <a:r>
              <a:rPr lang="he-IL" sz="3200" dirty="0" smtClean="0"/>
              <a:t>סקירה של הנושאים שנבחנו</a:t>
            </a:r>
          </a:p>
          <a:p>
            <a:r>
              <a:rPr lang="he-IL" sz="3200" dirty="0" smtClean="0"/>
              <a:t>השוואת צווי הארנונה של חיפה ואשדוד</a:t>
            </a:r>
          </a:p>
          <a:p>
            <a:r>
              <a:rPr lang="he-IL" sz="3200" dirty="0" smtClean="0"/>
              <a:t>בחינה של מקורות ההכנסה העצמיים</a:t>
            </a:r>
          </a:p>
          <a:p>
            <a:pPr lvl="1"/>
            <a:r>
              <a:rPr lang="he-IL" sz="2900" dirty="0" smtClean="0"/>
              <a:t>הכנסה מארנונה</a:t>
            </a:r>
          </a:p>
          <a:p>
            <a:pPr lvl="1"/>
            <a:r>
              <a:rPr lang="he-IL" sz="2900" dirty="0" smtClean="0"/>
              <a:t>הכנסה שאינה מארנונה</a:t>
            </a:r>
          </a:p>
          <a:p>
            <a:r>
              <a:rPr lang="he-IL" sz="3200" dirty="0" smtClean="0"/>
              <a:t>גורמים נוספים שמשפיעים על הכנסות העיר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r" rtl="1"/>
            <a:r>
              <a:rPr lang="he-IL" sz="4000" dirty="0" smtClean="0"/>
              <a:t>נושאים שנבדקו במסגרת ניתוח ההכנסות של חיפה</a:t>
            </a:r>
            <a:endParaRPr lang="en-US" sz="4000" dirty="0"/>
          </a:p>
        </p:txBody>
      </p:sp>
      <p:sp>
        <p:nvSpPr>
          <p:cNvPr id="5" name="Content Placeholder 4"/>
          <p:cNvSpPr>
            <a:spLocks noGrp="1"/>
          </p:cNvSpPr>
          <p:nvPr>
            <p:ph sz="quarter" idx="1"/>
          </p:nvPr>
        </p:nvSpPr>
        <p:spPr/>
        <p:txBody>
          <a:bodyPr>
            <a:normAutofit fontScale="85000" lnSpcReduction="20000"/>
          </a:bodyPr>
          <a:lstStyle/>
          <a:p>
            <a:pPr algn="r" rtl="1"/>
            <a:r>
              <a:rPr lang="he-IL" sz="3200" dirty="0" smtClean="0"/>
              <a:t>נקודת המוצא לניתוח הנתונים מבוססת על ממצאים מהניתוח הראשון שבוצע לחיפה לפני שנה – קיימים בנתוני הארנונה פערים שהבנתם יכולה להסביר מדוע הכנסותיה העצמיות של חיפה נמוכות, בדגש מבנה צו הארנונה של העיר</a:t>
            </a:r>
          </a:p>
          <a:p>
            <a:pPr algn="r" rtl="1"/>
            <a:r>
              <a:rPr lang="he-IL" sz="3200" dirty="0" smtClean="0"/>
              <a:t>במסגרת הניתוח בוצעה השוואה בין צו הארנונה של חיפה לזה של אשדוד מתוך הנחה שקיימת שונות נמוכה בין סוגי הנכסים של שתי הערים, עקב היותן ערי נמל</a:t>
            </a:r>
          </a:p>
          <a:p>
            <a:pPr algn="r" rtl="1"/>
            <a:r>
              <a:rPr lang="he-IL" sz="3200" dirty="0" smtClean="0"/>
              <a:t>נבדקה רמת הגביה הארנונה בעיר ומאפייניה מתוך הבנה שגביה נמוכה מובילה אף היא לחלק מהפערים</a:t>
            </a:r>
          </a:p>
          <a:p>
            <a:pPr algn="r" rtl="1"/>
            <a:r>
              <a:rPr lang="he-IL" sz="3200" dirty="0" smtClean="0"/>
              <a:t>נבחן היקף מחיקת החובות מהכנסות מארנונה ושאינן מארנונה בכדי להעריך את היקף ההכנסות שרשות "ויתרה עליהן"</a:t>
            </a:r>
          </a:p>
          <a:p>
            <a:pPr algn="r" rtl="1"/>
            <a:r>
              <a:rPr lang="he-IL" sz="3200" dirty="0" smtClean="0"/>
              <a:t>נבחנו יציבות ההכנסות שאינן מארנונה (תנודתיות ומגמות)</a:t>
            </a:r>
          </a:p>
          <a:p>
            <a:pPr algn="r" rtl="1"/>
            <a:r>
              <a:rPr lang="he-IL" sz="3200" dirty="0" smtClean="0"/>
              <a:t>נבחנו גורמים נוספים שצפו במהלך איסוף הנתונים</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he-IL" sz="3600" dirty="0" smtClean="0"/>
              <a:t>ניתוח תעריפי הארנונה</a:t>
            </a:r>
            <a:endParaRPr lang="en-US" sz="3600"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r"/>
            <a:r>
              <a:rPr lang="he-IL" sz="2800" dirty="0" smtClean="0"/>
              <a:t>השוואת צווי הארנונה של חיפה ואשדוד</a:t>
            </a:r>
            <a:r>
              <a:rPr lang="en-US" sz="2800" dirty="0" smtClean="0"/>
              <a:t/>
            </a:r>
            <a:br>
              <a:rPr lang="en-US" sz="2800" dirty="0" smtClean="0"/>
            </a:br>
            <a:r>
              <a:rPr lang="he-IL" sz="3200" dirty="0" smtClean="0"/>
              <a:t>תעריפי הארנונה למגורים בחיפה יקרים (בהרבה)</a:t>
            </a:r>
            <a:endParaRPr lang="en-US" sz="2800" dirty="0"/>
          </a:p>
        </p:txBody>
      </p:sp>
      <p:sp>
        <p:nvSpPr>
          <p:cNvPr id="5" name="Content Placeholder 4"/>
          <p:cNvSpPr>
            <a:spLocks noGrp="1"/>
          </p:cNvSpPr>
          <p:nvPr>
            <p:ph sz="quarter" idx="1"/>
          </p:nvPr>
        </p:nvSpPr>
        <p:spPr/>
        <p:txBody>
          <a:bodyPr>
            <a:normAutofit fontScale="92500" lnSpcReduction="10000"/>
          </a:bodyPr>
          <a:lstStyle/>
          <a:p>
            <a:pPr algn="r" rtl="1"/>
            <a:r>
              <a:rPr lang="he-IL" sz="3200" dirty="0" smtClean="0"/>
              <a:t>ההשוואה בין תעריפים הארנונה למגורים בוצעה באופן פרטני על פי גודל הנכס ומיקומו (אזור)* </a:t>
            </a:r>
          </a:p>
          <a:p>
            <a:pPr algn="r" rtl="1"/>
            <a:r>
              <a:rPr lang="he-IL" sz="3200" dirty="0" smtClean="0"/>
              <a:t>הארנונה למגורים בחיפה יקרה מזו באשדוד במרבית העיר ובפרט בתעריפים של דירות הקטנות מ-50 מ"ר. הפערים נעים בין פי 2.5 ביחס למגורים במעלה ההר ועד פי 1.3 במורד ההר ובתחתית.</a:t>
            </a:r>
          </a:p>
          <a:p>
            <a:pPr algn="r" rtl="1"/>
            <a:r>
              <a:rPr lang="he-IL" sz="3200" dirty="0" smtClean="0"/>
              <a:t>התעריף באשדוד יקר מזה שבחיפה רק ביחס לבניינים בחיפה שנמצאים באזור ב' ו-ג' (העיר במורד ההר והתחתית) ומסווגים כבניין תת קרקעי בחלקו </a:t>
            </a:r>
          </a:p>
          <a:p>
            <a:pPr algn="r" rtl="1"/>
            <a:r>
              <a:rPr lang="he-IL" sz="3200" dirty="0" smtClean="0"/>
              <a:t>על פי מדד יוקר הארנונה, חיפה מדורגת באופן עיקבי במקום ה-2 בארץ, אשדוד בעשיריה הרביעית.</a:t>
            </a:r>
          </a:p>
          <a:p>
            <a:pPr algn="r" rtl="1">
              <a:buNone/>
            </a:pPr>
            <a:endParaRPr lang="he-IL" sz="3200" dirty="0" smtClean="0"/>
          </a:p>
        </p:txBody>
      </p:sp>
      <p:sp>
        <p:nvSpPr>
          <p:cNvPr id="7" name="TextBox 6"/>
          <p:cNvSpPr txBox="1"/>
          <p:nvPr/>
        </p:nvSpPr>
        <p:spPr>
          <a:xfrm>
            <a:off x="912168" y="6825952"/>
            <a:ext cx="8280920" cy="523220"/>
          </a:xfrm>
          <a:prstGeom prst="rect">
            <a:avLst/>
          </a:prstGeom>
          <a:noFill/>
        </p:spPr>
        <p:txBody>
          <a:bodyPr wrap="square" rtlCol="0">
            <a:spAutoFit/>
          </a:bodyPr>
          <a:lstStyle/>
          <a:p>
            <a:pPr algn="r" rtl="1"/>
            <a:r>
              <a:rPr lang="he-IL" sz="1400" dirty="0" smtClean="0"/>
              <a:t>* - ההשוואה לא התחשבה בבנייני עזר או בניינים "פשוטים" (בניין שקירותיו מעץ/פח/בד או בניין ללא מטבח בית שימוש ואמבטיה)</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r"/>
            <a:r>
              <a:rPr lang="he-IL" sz="2800" dirty="0" smtClean="0"/>
              <a:t>השוואת צווי הארנונה של חיפה ואשדוד</a:t>
            </a:r>
            <a:r>
              <a:rPr lang="en-US" sz="2800" dirty="0" smtClean="0"/>
              <a:t/>
            </a:r>
            <a:br>
              <a:rPr lang="en-US" sz="2800" dirty="0" smtClean="0"/>
            </a:br>
            <a:r>
              <a:rPr lang="he-IL" sz="3100" dirty="0" smtClean="0"/>
              <a:t>התעריפים בחיפה גבוהים ב-60% </a:t>
            </a:r>
            <a:r>
              <a:rPr lang="he-IL" sz="3100" dirty="0" smtClean="0"/>
              <a:t>מסיווגי הנכסים </a:t>
            </a:r>
            <a:r>
              <a:rPr lang="he-IL" sz="3100" dirty="0" smtClean="0"/>
              <a:t>שלא </a:t>
            </a:r>
            <a:r>
              <a:rPr lang="he-IL" sz="3100" dirty="0"/>
              <a:t>למגורים </a:t>
            </a:r>
            <a:endParaRPr lang="en-US" sz="3100" dirty="0"/>
          </a:p>
        </p:txBody>
      </p:sp>
      <p:sp>
        <p:nvSpPr>
          <p:cNvPr id="5" name="Content Placeholder 4"/>
          <p:cNvSpPr>
            <a:spLocks noGrp="1"/>
          </p:cNvSpPr>
          <p:nvPr>
            <p:ph sz="quarter" idx="1"/>
          </p:nvPr>
        </p:nvSpPr>
        <p:spPr/>
        <p:txBody>
          <a:bodyPr>
            <a:normAutofit/>
          </a:bodyPr>
          <a:lstStyle/>
          <a:p>
            <a:pPr algn="r" rtl="1"/>
            <a:r>
              <a:rPr lang="he-IL" sz="3200" dirty="0" smtClean="0"/>
              <a:t>השוואה בין צווי הארנונה של הערים הראתה כי ניתן לבצע השוואה חלקית בלבד וזאת לאור הפערים בהגדרת הנכסים,רמת הפירוט ומדרגות התעריף</a:t>
            </a:r>
          </a:p>
          <a:p>
            <a:pPr algn="r" rtl="1"/>
            <a:r>
              <a:rPr lang="he-IL" sz="3200" dirty="0" smtClean="0"/>
              <a:t>עקב הפערים בוצעה השוואה איכותית בין התעריפים:</a:t>
            </a:r>
          </a:p>
          <a:p>
            <a:pPr algn="r" rtl="1">
              <a:buNone/>
            </a:pPr>
            <a:endParaRPr lang="he-IL" sz="3200" dirty="0" smtClean="0"/>
          </a:p>
        </p:txBody>
      </p:sp>
      <p:graphicFrame>
        <p:nvGraphicFramePr>
          <p:cNvPr id="6" name="Table 5"/>
          <p:cNvGraphicFramePr>
            <a:graphicFrameLocks noGrp="1"/>
          </p:cNvGraphicFramePr>
          <p:nvPr>
            <p:extLst>
              <p:ext uri="{D42A27DB-BD31-4B8C-83A1-F6EECF244321}">
                <p14:modId xmlns="" xmlns:p14="http://schemas.microsoft.com/office/powerpoint/2010/main" val="4294940981"/>
              </p:ext>
            </p:extLst>
          </p:nvPr>
        </p:nvGraphicFramePr>
        <p:xfrm>
          <a:off x="552129" y="3441576"/>
          <a:ext cx="8496944" cy="3337789"/>
        </p:xfrm>
        <a:graphic>
          <a:graphicData uri="http://schemas.openxmlformats.org/drawingml/2006/table">
            <a:tbl>
              <a:tblPr rtl="1">
                <a:tableStyleId>{616DA210-FB5B-4158-B5E0-FEB733F419BA}</a:tableStyleId>
              </a:tblPr>
              <a:tblGrid>
                <a:gridCol w="1257201"/>
                <a:gridCol w="5791280"/>
                <a:gridCol w="1448463"/>
              </a:tblGrid>
              <a:tr h="303313">
                <a:tc>
                  <a:txBody>
                    <a:bodyPr/>
                    <a:lstStyle/>
                    <a:p>
                      <a:pPr algn="ctr" rtl="0" fontAlgn="b"/>
                      <a:endParaRPr lang="en-US" sz="2000" b="1" i="0" u="none" strike="noStrike" dirty="0">
                        <a:solidFill>
                          <a:srgbClr val="000000"/>
                        </a:solidFill>
                        <a:latin typeface="Calibri"/>
                      </a:endParaRPr>
                    </a:p>
                  </a:txBody>
                  <a:tcPr marL="9469" marR="9469" marT="9469" marB="0" anchor="ctr"/>
                </a:tc>
                <a:tc>
                  <a:txBody>
                    <a:bodyPr/>
                    <a:lstStyle/>
                    <a:p>
                      <a:pPr algn="ctr" rtl="1" fontAlgn="b"/>
                      <a:r>
                        <a:rPr lang="he-IL" sz="2000" b="1" u="none" strike="noStrike" dirty="0"/>
                        <a:t>סוגי </a:t>
                      </a:r>
                      <a:r>
                        <a:rPr lang="he-IL" sz="2000" b="1" u="none" strike="noStrike" dirty="0" smtClean="0"/>
                        <a:t>הנכסים שאינם</a:t>
                      </a:r>
                      <a:r>
                        <a:rPr lang="he-IL" sz="2000" b="1" u="none" strike="noStrike" baseline="0" dirty="0" smtClean="0"/>
                        <a:t> למגורים</a:t>
                      </a:r>
                      <a:endParaRPr lang="he-IL" sz="2000" b="1" i="0" u="none" strike="noStrike" dirty="0">
                        <a:solidFill>
                          <a:srgbClr val="000000"/>
                        </a:solidFill>
                        <a:latin typeface="Calibri"/>
                      </a:endParaRPr>
                    </a:p>
                  </a:txBody>
                  <a:tcPr marL="9469" marR="9469" marT="9469" marB="0" anchor="ctr"/>
                </a:tc>
                <a:tc>
                  <a:txBody>
                    <a:bodyPr/>
                    <a:lstStyle/>
                    <a:p>
                      <a:pPr marL="0" algn="ctr" rtl="1" eaLnBrk="1" fontAlgn="b" latinLnBrk="0" hangingPunct="1"/>
                      <a:r>
                        <a:rPr kumimoji="0" lang="he-IL" sz="2000" b="1" u="none" strike="noStrike" kern="1200" dirty="0">
                          <a:solidFill>
                            <a:schemeClr val="tx1"/>
                          </a:solidFill>
                          <a:latin typeface="+mn-lt"/>
                          <a:ea typeface="+mn-ea"/>
                          <a:cs typeface="+mn-cs"/>
                        </a:rPr>
                        <a:t>מס' סיווגים</a:t>
                      </a:r>
                    </a:p>
                  </a:txBody>
                  <a:tcPr marL="9525" marR="9525" marT="9525" marB="0" anchor="b"/>
                </a:tc>
              </a:tr>
              <a:tr h="891504">
                <a:tc>
                  <a:txBody>
                    <a:bodyPr/>
                    <a:lstStyle/>
                    <a:p>
                      <a:pPr algn="ctr" rtl="1" fontAlgn="b"/>
                      <a:r>
                        <a:rPr lang="he-IL" sz="2000" b="1" u="none" strike="noStrike" dirty="0" smtClean="0"/>
                        <a:t>חיפה יקרה</a:t>
                      </a:r>
                      <a:endParaRPr lang="he-IL" sz="2000" b="1" i="0" u="none" strike="noStrike" dirty="0">
                        <a:solidFill>
                          <a:srgbClr val="000000"/>
                        </a:solidFill>
                        <a:latin typeface="Calibri"/>
                      </a:endParaRPr>
                    </a:p>
                  </a:txBody>
                  <a:tcPr marL="9469" marR="9469" marT="9469" marB="0" anchor="ctr"/>
                </a:tc>
                <a:tc>
                  <a:txBody>
                    <a:bodyPr/>
                    <a:lstStyle/>
                    <a:p>
                      <a:pPr algn="ctr" rtl="1" fontAlgn="b"/>
                      <a:r>
                        <a:rPr lang="he-IL" sz="2000" b="1" u="none" strike="noStrike" dirty="0"/>
                        <a:t>תעשיה ומלאכה, חברות ביטוח, ממגורות, </a:t>
                      </a:r>
                      <a:r>
                        <a:rPr lang="he-IL" sz="2000" b="1" u="none" strike="noStrike" dirty="0" smtClean="0"/>
                        <a:t>מחסנים, </a:t>
                      </a:r>
                      <a:r>
                        <a:rPr lang="he-IL" sz="2000" b="1" u="none" strike="noStrike" dirty="0"/>
                        <a:t>תחנות משנה</a:t>
                      </a:r>
                      <a:r>
                        <a:rPr lang="he-IL" sz="2000" b="1" u="none" strike="noStrike" dirty="0" smtClean="0"/>
                        <a:t>, חניונים</a:t>
                      </a:r>
                      <a:r>
                        <a:rPr lang="he-IL" sz="2000" b="1" u="none" strike="noStrike" baseline="0" dirty="0" smtClean="0"/>
                        <a:t> במרכזי קניות,</a:t>
                      </a:r>
                      <a:r>
                        <a:rPr lang="he-IL" sz="2000" b="1" u="none" strike="noStrike" dirty="0" smtClean="0"/>
                        <a:t> </a:t>
                      </a:r>
                      <a:r>
                        <a:rPr lang="he-IL" sz="2000" b="1" u="none" strike="noStrike" dirty="0"/>
                        <a:t>קרקעות צמודות לנכסים (תפוסות) ומבנים ללא </a:t>
                      </a:r>
                      <a:r>
                        <a:rPr lang="he-IL" sz="2000" b="1" u="none" strike="noStrike" dirty="0" smtClean="0"/>
                        <a:t>סיווג.</a:t>
                      </a:r>
                      <a:endParaRPr lang="he-IL" sz="2000" b="1" i="0" u="none" strike="noStrike" dirty="0">
                        <a:solidFill>
                          <a:srgbClr val="000000"/>
                        </a:solidFill>
                        <a:latin typeface="Calibri"/>
                      </a:endParaRPr>
                    </a:p>
                  </a:txBody>
                  <a:tcPr marL="9469" marR="9469" marT="9469" marB="0" anchor="ctr"/>
                </a:tc>
                <a:tc>
                  <a:txBody>
                    <a:bodyPr/>
                    <a:lstStyle/>
                    <a:p>
                      <a:pPr marL="0" algn="ctr" rtl="1" eaLnBrk="1" fontAlgn="b" latinLnBrk="0" hangingPunct="1"/>
                      <a:r>
                        <a:rPr kumimoji="0" lang="en-US" sz="2000" b="1" u="none" strike="noStrike" kern="1200" dirty="0">
                          <a:solidFill>
                            <a:schemeClr val="tx1"/>
                          </a:solidFill>
                          <a:latin typeface="+mn-lt"/>
                          <a:ea typeface="+mn-ea"/>
                          <a:cs typeface="+mn-cs"/>
                        </a:rPr>
                        <a:t>23</a:t>
                      </a:r>
                    </a:p>
                  </a:txBody>
                  <a:tcPr marL="9525" marR="9525" marT="9525" marB="0" anchor="ctr"/>
                </a:tc>
              </a:tr>
              <a:tr h="597381">
                <a:tc>
                  <a:txBody>
                    <a:bodyPr/>
                    <a:lstStyle/>
                    <a:p>
                      <a:pPr algn="ctr" rtl="1" fontAlgn="b"/>
                      <a:r>
                        <a:rPr lang="he-IL" sz="2000" b="1" u="none" strike="noStrike" dirty="0" smtClean="0"/>
                        <a:t>אשדוד יקרה</a:t>
                      </a:r>
                      <a:endParaRPr lang="he-IL" sz="2000" b="1" i="0" u="none" strike="noStrike" dirty="0">
                        <a:solidFill>
                          <a:srgbClr val="000000"/>
                        </a:solidFill>
                        <a:latin typeface="Calibri"/>
                      </a:endParaRPr>
                    </a:p>
                  </a:txBody>
                  <a:tcPr marL="9469" marR="9469" marT="9469" marB="0" anchor="ctr"/>
                </a:tc>
                <a:tc>
                  <a:txBody>
                    <a:bodyPr/>
                    <a:lstStyle/>
                    <a:p>
                      <a:pPr algn="ctr" rtl="1" fontAlgn="b"/>
                      <a:r>
                        <a:rPr lang="he-IL" sz="2000" b="1" u="none" strike="noStrike" dirty="0"/>
                        <a:t>מסחר, עסקים והקרקעות הצמודות </a:t>
                      </a:r>
                      <a:r>
                        <a:rPr lang="he-IL" sz="2000" b="1" u="none" strike="noStrike" dirty="0" smtClean="0"/>
                        <a:t>אליהן</a:t>
                      </a:r>
                      <a:endParaRPr lang="he-IL" sz="2000" b="1" i="0" u="none" strike="noStrike" dirty="0">
                        <a:solidFill>
                          <a:srgbClr val="000000"/>
                        </a:solidFill>
                        <a:latin typeface="Calibri"/>
                      </a:endParaRPr>
                    </a:p>
                  </a:txBody>
                  <a:tcPr marL="9469" marR="9469" marT="9469" marB="0" anchor="ctr"/>
                </a:tc>
                <a:tc>
                  <a:txBody>
                    <a:bodyPr/>
                    <a:lstStyle/>
                    <a:p>
                      <a:pPr marL="0" algn="ctr" rtl="1" eaLnBrk="1" fontAlgn="b" latinLnBrk="0" hangingPunct="1"/>
                      <a:r>
                        <a:rPr kumimoji="0" lang="he-IL" sz="2000" b="1" u="none" strike="noStrike" kern="1200" dirty="0" smtClean="0">
                          <a:solidFill>
                            <a:schemeClr val="tx1"/>
                          </a:solidFill>
                          <a:latin typeface="+mn-lt"/>
                          <a:ea typeface="+mn-ea"/>
                          <a:cs typeface="+mn-cs"/>
                        </a:rPr>
                        <a:t>6</a:t>
                      </a:r>
                      <a:endParaRPr kumimoji="0" lang="en-US" sz="2000" b="1" u="none" strike="noStrike" kern="1200" dirty="0">
                        <a:solidFill>
                          <a:schemeClr val="tx1"/>
                        </a:solidFill>
                        <a:latin typeface="+mn-lt"/>
                        <a:ea typeface="+mn-ea"/>
                        <a:cs typeface="+mn-cs"/>
                      </a:endParaRPr>
                    </a:p>
                  </a:txBody>
                  <a:tcPr marL="9525" marR="9525" marT="9525" marB="0" anchor="ctr"/>
                </a:tc>
              </a:tr>
              <a:tr h="891504">
                <a:tc>
                  <a:txBody>
                    <a:bodyPr/>
                    <a:lstStyle/>
                    <a:p>
                      <a:pPr algn="ctr" rtl="1" fontAlgn="b"/>
                      <a:r>
                        <a:rPr lang="he-IL" sz="2000" b="1" u="none" strike="noStrike" dirty="0" smtClean="0"/>
                        <a:t>תעריפים דומים או שווים</a:t>
                      </a:r>
                      <a:endParaRPr lang="he-IL" sz="2000" b="1" i="0" u="none" strike="noStrike" dirty="0">
                        <a:solidFill>
                          <a:srgbClr val="000000"/>
                        </a:solidFill>
                        <a:latin typeface="Calibri"/>
                      </a:endParaRPr>
                    </a:p>
                  </a:txBody>
                  <a:tcPr marL="9469" marR="9469" marT="9469" marB="0" anchor="ctr"/>
                </a:tc>
                <a:tc>
                  <a:txBody>
                    <a:bodyPr/>
                    <a:lstStyle/>
                    <a:p>
                      <a:pPr algn="ctr" rtl="1" fontAlgn="b"/>
                      <a:r>
                        <a:rPr lang="he-IL" sz="2000" b="1" u="sng" strike="noStrike" dirty="0" smtClean="0"/>
                        <a:t>דומים</a:t>
                      </a:r>
                      <a:r>
                        <a:rPr lang="he-IL" sz="2000" b="1" u="none" strike="noStrike" dirty="0" smtClean="0"/>
                        <a:t>:</a:t>
                      </a:r>
                      <a:r>
                        <a:rPr lang="he-IL" sz="2000" b="1" u="none" strike="noStrike" baseline="0" dirty="0" smtClean="0"/>
                        <a:t> </a:t>
                      </a:r>
                      <a:r>
                        <a:rPr lang="he-IL" sz="2000" b="1" u="none" strike="noStrike" dirty="0" smtClean="0"/>
                        <a:t>חניונים</a:t>
                      </a:r>
                      <a:r>
                        <a:rPr lang="he-IL" sz="2000" b="1" u="none" strike="noStrike" baseline="0" dirty="0" smtClean="0"/>
                        <a:t> (לא במרכזי קניות), </a:t>
                      </a:r>
                      <a:r>
                        <a:rPr lang="he-IL" sz="2000" b="1" u="none" strike="noStrike" dirty="0" smtClean="0"/>
                        <a:t>מלונות</a:t>
                      </a:r>
                      <a:r>
                        <a:rPr lang="he-IL" sz="2000" b="1" u="none" strike="noStrike" dirty="0"/>
                        <a:t>, בנקים, </a:t>
                      </a:r>
                      <a:r>
                        <a:rPr lang="he-IL" sz="2000" b="1" u="none" strike="noStrike" dirty="0" smtClean="0"/>
                        <a:t>בתי קולנוע ואולמות שמחה. </a:t>
                      </a:r>
                      <a:r>
                        <a:rPr lang="he-IL" sz="2000" b="1" u="sng" strike="noStrike" dirty="0" smtClean="0"/>
                        <a:t>שווים</a:t>
                      </a:r>
                      <a:r>
                        <a:rPr lang="he-IL" sz="2000" b="1" u="none" strike="noStrike" dirty="0" smtClean="0"/>
                        <a:t>*: מפעלים </a:t>
                      </a:r>
                      <a:r>
                        <a:rPr lang="he-IL" sz="2000" b="1" u="none" strike="noStrike" dirty="0"/>
                        <a:t>לזיקוק מוצרי דלק, ייצור דשנים וכימיקלים, במתחם בתי </a:t>
                      </a:r>
                      <a:r>
                        <a:rPr lang="he-IL" sz="2000" b="1" u="none" strike="noStrike" dirty="0" smtClean="0"/>
                        <a:t>זיקוק </a:t>
                      </a:r>
                      <a:endParaRPr lang="he-IL" sz="2000" b="1" i="0" u="none" strike="noStrike" dirty="0">
                        <a:solidFill>
                          <a:srgbClr val="000000"/>
                        </a:solidFill>
                        <a:latin typeface="Calibri"/>
                      </a:endParaRPr>
                    </a:p>
                  </a:txBody>
                  <a:tcPr marL="9469" marR="9469" marT="9469" marB="0" anchor="ctr"/>
                </a:tc>
                <a:tc>
                  <a:txBody>
                    <a:bodyPr/>
                    <a:lstStyle/>
                    <a:p>
                      <a:pPr marL="0" algn="ctr" rtl="1" eaLnBrk="1" fontAlgn="b" latinLnBrk="0" hangingPunct="1"/>
                      <a:r>
                        <a:rPr kumimoji="0" lang="he-IL" sz="2000" b="1" u="none" strike="noStrike" kern="1200" dirty="0" smtClean="0">
                          <a:solidFill>
                            <a:schemeClr val="tx1"/>
                          </a:solidFill>
                          <a:latin typeface="+mn-lt"/>
                          <a:ea typeface="+mn-ea"/>
                          <a:cs typeface="+mn-cs"/>
                        </a:rPr>
                        <a:t>9</a:t>
                      </a:r>
                      <a:endParaRPr kumimoji="0" lang="en-US" sz="2000" b="1" u="none" strike="noStrike" kern="1200" dirty="0">
                        <a:solidFill>
                          <a:schemeClr val="tx1"/>
                        </a:solidFill>
                        <a:latin typeface="+mn-lt"/>
                        <a:ea typeface="+mn-ea"/>
                        <a:cs typeface="+mn-cs"/>
                      </a:endParaRPr>
                    </a:p>
                  </a:txBody>
                  <a:tcPr marL="9525" marR="9525" marT="9525" marB="0" anchor="ctr"/>
                </a:tc>
              </a:tr>
              <a:tr h="556657">
                <a:tc gridSpan="2">
                  <a:txBody>
                    <a:bodyPr/>
                    <a:lstStyle/>
                    <a:p>
                      <a:pPr algn="ctr" rtl="1" fontAlgn="b"/>
                      <a:r>
                        <a:rPr lang="he-IL" sz="2000" b="1" u="none" strike="noStrike" dirty="0" smtClean="0"/>
                        <a:t>סה"כ</a:t>
                      </a:r>
                      <a:endParaRPr lang="he-IL" sz="2000" b="1" i="0" u="none" strike="noStrike" dirty="0">
                        <a:solidFill>
                          <a:srgbClr val="000000"/>
                        </a:solidFill>
                        <a:latin typeface="Calibri"/>
                      </a:endParaRPr>
                    </a:p>
                  </a:txBody>
                  <a:tcPr marL="9469" marR="9469" marT="9469" marB="0" anchor="ctr"/>
                </a:tc>
                <a:tc hMerge="1">
                  <a:txBody>
                    <a:bodyPr/>
                    <a:lstStyle/>
                    <a:p>
                      <a:pPr algn="ctr" rtl="0" fontAlgn="b"/>
                      <a:endParaRPr lang="en-US" sz="1800" b="1" i="0" u="none" strike="noStrike" dirty="0">
                        <a:solidFill>
                          <a:srgbClr val="000000"/>
                        </a:solidFill>
                        <a:latin typeface="Calibri"/>
                      </a:endParaRPr>
                    </a:p>
                  </a:txBody>
                  <a:tcPr marL="9469" marR="9469" marT="9469" marB="0" anchor="ctr"/>
                </a:tc>
                <a:tc>
                  <a:txBody>
                    <a:bodyPr/>
                    <a:lstStyle/>
                    <a:p>
                      <a:pPr marL="0" algn="ctr" rtl="1" eaLnBrk="1" fontAlgn="b" latinLnBrk="0" hangingPunct="1"/>
                      <a:r>
                        <a:rPr kumimoji="0" lang="en-US" sz="2000" b="1" u="none" strike="noStrike" kern="1200" dirty="0">
                          <a:solidFill>
                            <a:schemeClr val="tx1"/>
                          </a:solidFill>
                          <a:latin typeface="+mn-lt"/>
                          <a:ea typeface="+mn-ea"/>
                          <a:cs typeface="+mn-cs"/>
                        </a:rPr>
                        <a:t>38</a:t>
                      </a:r>
                    </a:p>
                  </a:txBody>
                  <a:tcPr marL="9525" marR="9525" marT="9525" marB="0" anchor="ctr"/>
                </a:tc>
              </a:tr>
            </a:tbl>
          </a:graphicData>
        </a:graphic>
      </p:graphicFrame>
      <p:sp>
        <p:nvSpPr>
          <p:cNvPr id="2" name="TextBox 1"/>
          <p:cNvSpPr txBox="1"/>
          <p:nvPr/>
        </p:nvSpPr>
        <p:spPr>
          <a:xfrm>
            <a:off x="696144" y="6825952"/>
            <a:ext cx="8352928" cy="523220"/>
          </a:xfrm>
          <a:prstGeom prst="rect">
            <a:avLst/>
          </a:prstGeom>
          <a:noFill/>
        </p:spPr>
        <p:txBody>
          <a:bodyPr wrap="square" rtlCol="1">
            <a:spAutoFit/>
          </a:bodyPr>
          <a:lstStyle/>
          <a:p>
            <a:pPr algn="r" rtl="1"/>
            <a:r>
              <a:rPr lang="he-IL" sz="1400" dirty="0" smtClean="0"/>
              <a:t>* - בשנת 2009 הגיע בז"ן להסדר עם חיפה ואשדוד (בנפרד) על חובות ארנונה (מתוך דוחות בז"ן, ביאור 21 ב. (3) סעיפים א,ב, ד ו-ה'). ייתכן ובמסגרת אותו הסדר גם נוצרו התנאים להשוואת תעריפי הארנונה בשתי הערים</a:t>
            </a:r>
            <a:endParaRPr lang="he-IL"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r"/>
            <a:r>
              <a:rPr lang="he-IL" sz="2800" dirty="0" smtClean="0"/>
              <a:t>השוואת צווי הארנונה של חיפה ואשדוד</a:t>
            </a:r>
            <a:r>
              <a:rPr lang="en-US" sz="2800" dirty="0" smtClean="0"/>
              <a:t/>
            </a:r>
            <a:br>
              <a:rPr lang="en-US" sz="2800" dirty="0" smtClean="0"/>
            </a:br>
            <a:r>
              <a:rPr lang="he-IL" sz="3200" dirty="0" smtClean="0"/>
              <a:t>נתוני הלמ"ס תומכים את הממצאים בהשוואת הצווים</a:t>
            </a:r>
            <a:endParaRPr lang="en-US" sz="2800" dirty="0"/>
          </a:p>
        </p:txBody>
      </p:sp>
      <p:sp>
        <p:nvSpPr>
          <p:cNvPr id="5" name="Content Placeholder 4"/>
          <p:cNvSpPr>
            <a:spLocks noGrp="1"/>
          </p:cNvSpPr>
          <p:nvPr>
            <p:ph sz="quarter" idx="1"/>
          </p:nvPr>
        </p:nvSpPr>
        <p:spPr/>
        <p:txBody>
          <a:bodyPr>
            <a:normAutofit/>
          </a:bodyPr>
          <a:lstStyle/>
          <a:p>
            <a:pPr algn="r" rtl="1"/>
            <a:r>
              <a:rPr lang="he-IL" sz="2000" dirty="0" smtClean="0"/>
              <a:t>כאשר משווים את התעריפים הממוצעים מהלמ"ס מתקבלת תמונה קרובה כאשר הפער המרכזי הוא בחיובי הארנונה לתעשייה ומלאכה</a:t>
            </a:r>
          </a:p>
          <a:p>
            <a:pPr algn="r" rtl="1"/>
            <a:r>
              <a:rPr lang="he-IL" sz="2000" dirty="0" smtClean="0"/>
              <a:t>ככל הנראה בנתוני חיפה שטחי תעשייה ומלאכה כוללים גם את הקרקעות התפוסות המשוייכות לאותם סיווגים. הכללה זו מגדילה את היקף הנכסים בסיווג (20% מסך הנכסים לעומת 5% באשדוד) ומקטינה את ההכנסה הממוצעת למ"ר</a:t>
            </a:r>
          </a:p>
          <a:p>
            <a:pPr algn="r" rtl="1">
              <a:buNone/>
            </a:pPr>
            <a:endParaRPr lang="he-IL" sz="2000" dirty="0" smtClean="0"/>
          </a:p>
        </p:txBody>
      </p:sp>
      <p:graphicFrame>
        <p:nvGraphicFramePr>
          <p:cNvPr id="6" name="Table 5"/>
          <p:cNvGraphicFramePr>
            <a:graphicFrameLocks noGrp="1"/>
          </p:cNvGraphicFramePr>
          <p:nvPr/>
        </p:nvGraphicFramePr>
        <p:xfrm>
          <a:off x="624137" y="3297560"/>
          <a:ext cx="8424935" cy="3324225"/>
        </p:xfrm>
        <a:graphic>
          <a:graphicData uri="http://schemas.openxmlformats.org/drawingml/2006/table">
            <a:tbl>
              <a:tblPr rtl="1"/>
              <a:tblGrid>
                <a:gridCol w="3164512"/>
                <a:gridCol w="1957224"/>
                <a:gridCol w="1685568"/>
                <a:gridCol w="1617631"/>
              </a:tblGrid>
              <a:tr h="198022">
                <a:tc>
                  <a:txBody>
                    <a:bodyPr/>
                    <a:lstStyle/>
                    <a:p>
                      <a:pPr algn="l" rtl="0" fontAlgn="b"/>
                      <a:endParaRPr lang="en-US" sz="1800" b="0" i="0" u="none" strike="noStrike" dirty="0">
                        <a:solidFill>
                          <a:srgbClr val="000000"/>
                        </a:solidFill>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rtl="1" fontAlgn="b"/>
                      <a:r>
                        <a:rPr lang="he-IL" sz="1600" b="0" i="0" u="none" strike="noStrike" dirty="0">
                          <a:solidFill>
                            <a:srgbClr val="000000"/>
                          </a:solidFill>
                          <a:latin typeface="Calibri"/>
                        </a:rPr>
                        <a:t>הכנסות למ"ר לשנת 2012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98022">
                <a:tc>
                  <a:txBody>
                    <a:bodyPr/>
                    <a:lstStyle/>
                    <a:p>
                      <a:pPr algn="ctr" rtl="1" fontAlgn="ctr"/>
                      <a:r>
                        <a:rPr lang="he-IL" sz="1600" b="0" i="0" u="none" strike="noStrike" dirty="0">
                          <a:solidFill>
                            <a:srgbClr val="FF0000"/>
                          </a:solidFill>
                          <a:latin typeface="Arial"/>
                        </a:rPr>
                        <a:t>פרמטרים</a:t>
                      </a:r>
                      <a:endParaRPr lang="he-IL" sz="1200" b="0" i="0" u="none" strike="noStrike" dirty="0">
                        <a:solidFill>
                          <a:srgbClr val="FF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rtl="1" fontAlgn="b"/>
                      <a:r>
                        <a:rPr lang="he-IL" sz="1600" b="0" i="0" u="none" strike="noStrike" dirty="0">
                          <a:solidFill>
                            <a:srgbClr val="000000"/>
                          </a:solidFill>
                          <a:latin typeface="Calibri"/>
                        </a:rPr>
                        <a:t>אשדוד</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b"/>
                      <a:r>
                        <a:rPr lang="he-IL" sz="1600" b="0" i="0" u="none" strike="noStrike">
                          <a:solidFill>
                            <a:srgbClr val="000000"/>
                          </a:solidFill>
                          <a:latin typeface="Calibri"/>
                        </a:rPr>
                        <a:t>חיפה</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b"/>
                      <a:r>
                        <a:rPr lang="he-IL" sz="1600" b="0" i="0" u="none" strike="noStrike">
                          <a:solidFill>
                            <a:srgbClr val="000000"/>
                          </a:solidFill>
                          <a:latin typeface="Calibri"/>
                        </a:rPr>
                        <a:t>הפרש</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סך </a:t>
                      </a:r>
                      <a:r>
                        <a:rPr lang="he-IL" sz="1600" b="0" i="0" u="none" strike="noStrike" dirty="0" smtClean="0">
                          <a:solidFill>
                            <a:srgbClr val="000000"/>
                          </a:solidFill>
                          <a:latin typeface="Arial"/>
                        </a:rPr>
                        <a:t>הכל</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dirty="0">
                          <a:solidFill>
                            <a:srgbClr val="000000"/>
                          </a:solidFill>
                          <a:latin typeface="Calibri"/>
                        </a:rPr>
                        <a:t>33.63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a:solidFill>
                            <a:srgbClr val="000000"/>
                          </a:solidFill>
                          <a:latin typeface="Calibri"/>
                        </a:rPr>
                        <a:t>53.76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20.13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a:t>
                      </a:r>
                      <a:r>
                        <a:rPr lang="he-IL" sz="1600" b="0" i="0" u="none" strike="noStrike" dirty="0" smtClean="0">
                          <a:solidFill>
                            <a:srgbClr val="000000"/>
                          </a:solidFill>
                          <a:latin typeface="Arial"/>
                        </a:rPr>
                        <a:t>למגורים</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dirty="0">
                          <a:solidFill>
                            <a:srgbClr val="000000"/>
                          </a:solidFill>
                          <a:latin typeface="Calibri"/>
                        </a:rPr>
                        <a:t>37.80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a:solidFill>
                            <a:srgbClr val="000000"/>
                          </a:solidFill>
                          <a:latin typeface="Calibri"/>
                        </a:rPr>
                        <a:t>58.71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20.91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a:t>
                      </a:r>
                      <a:r>
                        <a:rPr lang="he-IL" sz="1600" b="0" i="0" u="none" strike="noStrike" dirty="0" smtClean="0">
                          <a:solidFill>
                            <a:srgbClr val="000000"/>
                          </a:solidFill>
                          <a:latin typeface="Arial"/>
                        </a:rPr>
                        <a:t>לעסקים</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dirty="0">
                          <a:solidFill>
                            <a:srgbClr val="000000"/>
                          </a:solidFill>
                          <a:latin typeface="Calibri"/>
                        </a:rPr>
                        <a:t>145.88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Calibri"/>
                        </a:rPr>
                        <a:t>89.52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a:solidFill>
                            <a:srgbClr val="000000"/>
                          </a:solidFill>
                          <a:latin typeface="Calibri"/>
                        </a:rPr>
                        <a:t>-56.36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לתעשייה </a:t>
                      </a:r>
                      <a:r>
                        <a:rPr lang="he-IL" sz="1600" b="0" i="0" u="none" strike="noStrike" dirty="0" smtClean="0">
                          <a:solidFill>
                            <a:srgbClr val="000000"/>
                          </a:solidFill>
                          <a:latin typeface="Arial"/>
                        </a:rPr>
                        <a:t>ומלאכה</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dirty="0">
                          <a:solidFill>
                            <a:srgbClr val="000000"/>
                          </a:solidFill>
                          <a:latin typeface="Calibri"/>
                        </a:rPr>
                        <a:t>81.49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en-US" sz="1600" b="0" i="0" u="none" strike="noStrike">
                          <a:solidFill>
                            <a:srgbClr val="000000"/>
                          </a:solidFill>
                          <a:latin typeface="Calibri"/>
                        </a:rPr>
                        <a:t>42.05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a:solidFill>
                            <a:srgbClr val="000000"/>
                          </a:solidFill>
                          <a:latin typeface="Calibri"/>
                        </a:rPr>
                        <a:t>-39.44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a:t>
                      </a:r>
                      <a:r>
                        <a:rPr lang="he-IL" sz="1600" b="0" i="0" u="none" strike="noStrike" dirty="0" smtClean="0">
                          <a:solidFill>
                            <a:srgbClr val="000000"/>
                          </a:solidFill>
                          <a:latin typeface="Arial"/>
                        </a:rPr>
                        <a:t>לבנקים</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a:solidFill>
                            <a:srgbClr val="000000"/>
                          </a:solidFill>
                          <a:latin typeface="Calibri"/>
                        </a:rPr>
                        <a:t>1037.75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1038.75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לבתי </a:t>
                      </a:r>
                      <a:r>
                        <a:rPr lang="he-IL" sz="1600" b="0" i="0" u="none" strike="noStrike" dirty="0" smtClean="0">
                          <a:solidFill>
                            <a:srgbClr val="000000"/>
                          </a:solidFill>
                          <a:latin typeface="Arial"/>
                        </a:rPr>
                        <a:t>מלון</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a:solidFill>
                            <a:srgbClr val="000000"/>
                          </a:solidFill>
                          <a:latin typeface="Calibri"/>
                        </a:rPr>
                        <a:t>64.46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a:solidFill>
                            <a:srgbClr val="000000"/>
                          </a:solidFill>
                          <a:latin typeface="Calibri"/>
                        </a:rPr>
                        <a:t>70.20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Calibri"/>
                        </a:rPr>
                        <a:t>5.74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למוסדות </a:t>
                      </a:r>
                      <a:r>
                        <a:rPr lang="he-IL" sz="1600" b="0" i="0" u="none" strike="noStrike" dirty="0" smtClean="0">
                          <a:solidFill>
                            <a:srgbClr val="000000"/>
                          </a:solidFill>
                          <a:latin typeface="Arial"/>
                        </a:rPr>
                        <a:t>ולמבנים</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a:t>
                      </a:r>
                      <a:r>
                        <a:rPr lang="he-IL" sz="1600" b="0" i="0" u="none" strike="noStrike" dirty="0" smtClean="0">
                          <a:solidFill>
                            <a:srgbClr val="000000"/>
                          </a:solidFill>
                          <a:latin typeface="Arial"/>
                        </a:rPr>
                        <a:t>לחניונים</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a:solidFill>
                            <a:srgbClr val="000000"/>
                          </a:solidFill>
                          <a:latin typeface="Calibri"/>
                        </a:rPr>
                        <a:t>14.70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a:solidFill>
                            <a:srgbClr val="000000"/>
                          </a:solidFill>
                          <a:latin typeface="Calibri"/>
                        </a:rPr>
                        <a:t>43.54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28.84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לקרקע </a:t>
                      </a:r>
                      <a:r>
                        <a:rPr lang="he-IL" sz="1600" b="0" i="0" u="none" strike="noStrike" dirty="0" smtClean="0">
                          <a:solidFill>
                            <a:srgbClr val="000000"/>
                          </a:solidFill>
                          <a:latin typeface="Arial"/>
                        </a:rPr>
                        <a:t>תפוסה</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a:solidFill>
                            <a:srgbClr val="000000"/>
                          </a:solidFill>
                          <a:latin typeface="Calibri"/>
                        </a:rPr>
                        <a:t>19.81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לקרקע </a:t>
                      </a:r>
                      <a:r>
                        <a:rPr lang="he-IL" sz="1600" b="0" i="0" u="none" strike="noStrike" dirty="0" smtClean="0">
                          <a:solidFill>
                            <a:srgbClr val="000000"/>
                          </a:solidFill>
                          <a:latin typeface="Arial"/>
                        </a:rPr>
                        <a:t>חקלאית</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a:solidFill>
                            <a:srgbClr val="000000"/>
                          </a:solidFill>
                          <a:latin typeface="Calibri"/>
                        </a:rPr>
                        <a:t>0.06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022">
                <a:tc>
                  <a:txBody>
                    <a:bodyPr/>
                    <a:lstStyle/>
                    <a:p>
                      <a:pPr algn="r" rtl="1" fontAlgn="ctr"/>
                      <a:r>
                        <a:rPr lang="he-IL" sz="1600" b="0" i="0" u="none" strike="noStrike" dirty="0">
                          <a:solidFill>
                            <a:srgbClr val="000000"/>
                          </a:solidFill>
                          <a:latin typeface="Arial"/>
                        </a:rPr>
                        <a:t>חיוב ארנונה ליתר סוגי </a:t>
                      </a:r>
                      <a:r>
                        <a:rPr lang="he-IL" sz="1600" b="0" i="0" u="none" strike="noStrike" dirty="0" smtClean="0">
                          <a:solidFill>
                            <a:srgbClr val="000000"/>
                          </a:solidFill>
                          <a:latin typeface="Arial"/>
                        </a:rPr>
                        <a:t>נכס</a:t>
                      </a:r>
                      <a:endParaRPr lang="he-IL" sz="1600" b="0" i="0" u="none" strike="noStrike" dirty="0">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rtl="0" fontAlgn="b"/>
                      <a:r>
                        <a:rPr lang="en-US" sz="1600" b="0" i="0" u="none" strike="noStrike">
                          <a:solidFill>
                            <a:srgbClr val="000000"/>
                          </a:solidFill>
                          <a:latin typeface="Calibri"/>
                        </a:rPr>
                        <a:t>6.14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Calibri"/>
                        </a:rPr>
                        <a:t>7.27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Calibri"/>
                        </a:rPr>
                        <a:t>1.13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r" rtl="1"/>
            <a:r>
              <a:rPr lang="he-IL" sz="4000" dirty="0" smtClean="0"/>
              <a:t>מסקנה – תעריפי הארנונה אינם מסבירים את הפערים</a:t>
            </a:r>
            <a:endParaRPr lang="en-US" sz="4000" dirty="0"/>
          </a:p>
        </p:txBody>
      </p:sp>
      <p:sp>
        <p:nvSpPr>
          <p:cNvPr id="5" name="Content Placeholder 4"/>
          <p:cNvSpPr>
            <a:spLocks noGrp="1"/>
          </p:cNvSpPr>
          <p:nvPr>
            <p:ph sz="quarter" idx="1"/>
          </p:nvPr>
        </p:nvSpPr>
        <p:spPr/>
        <p:txBody>
          <a:bodyPr>
            <a:normAutofit/>
          </a:bodyPr>
          <a:lstStyle/>
          <a:p>
            <a:pPr algn="r" rtl="1"/>
            <a:r>
              <a:rPr lang="he-IL" sz="3200" dirty="0" smtClean="0"/>
              <a:t>תעריפי הארנונה בחיפה יותר </a:t>
            </a:r>
            <a:r>
              <a:rPr lang="he-IL" sz="3200" smtClean="0"/>
              <a:t>גבוהים מבאשדוד במרבית סוגי הנכסים.</a:t>
            </a:r>
            <a:endParaRPr lang="he-IL" sz="3200" dirty="0" smtClean="0"/>
          </a:p>
          <a:p>
            <a:pPr algn="r" rtl="1"/>
            <a:r>
              <a:rPr lang="he-IL" sz="3200" dirty="0" smtClean="0"/>
              <a:t>קיימות חריגות בממוצע המשוקלל בנתוני הלמ"ס – החריגות נובעות משיקלול קרקעות תפוסות בנתוני הסיווגים בחיפה, בניגוד לנתונים של אשדוד.</a:t>
            </a:r>
          </a:p>
          <a:p>
            <a:pPr algn="r" rtl="1"/>
            <a:r>
              <a:rPr lang="he-IL" sz="3200" dirty="0" smtClean="0"/>
              <a:t>הנתונים מצביעים כי תעריפי הארנונה אינם הגורם המסביר את הפער בין היקף מקורות ההכנסה העצמיים של העיר ובין הכנסתה הנמוכה, באופן יחסי,  ממקורות אלה.</a:t>
            </a:r>
            <a:endParaRPr lang="he-IL" sz="2900" dirty="0" smtClean="0"/>
          </a:p>
          <a:p>
            <a:pPr algn="r" rtl="1"/>
            <a:endParaRPr lang="he-IL" sz="32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0160" y="4161656"/>
            <a:ext cx="7200900" cy="1040264"/>
          </a:xfrm>
        </p:spPr>
        <p:txBody>
          <a:bodyPr>
            <a:noAutofit/>
          </a:bodyPr>
          <a:lstStyle/>
          <a:p>
            <a:r>
              <a:rPr lang="he-IL" sz="3600" dirty="0" smtClean="0"/>
              <a:t>ניתוח נתוני הגביה, פיגורים וחובות מסופקים</a:t>
            </a:r>
            <a:endParaRPr lang="en-US" sz="3600" dirty="0"/>
          </a:p>
        </p:txBody>
      </p:sp>
      <p:sp>
        <p:nvSpPr>
          <p:cNvPr id="3" name="Subtitle 2"/>
          <p:cNvSpPr>
            <a:spLocks noGrp="1"/>
          </p:cNvSpPr>
          <p:nvPr>
            <p:ph type="subTitle" idx="1"/>
          </p:nvPr>
        </p:nvSpPr>
        <p:spPr/>
        <p:txBody>
          <a:bodyPr>
            <a:normAutofit/>
          </a:bodyPr>
          <a:lstStyle/>
          <a:p>
            <a:r>
              <a:rPr lang="he-IL" sz="2800" dirty="0" smtClean="0"/>
              <a:t>מקורות הכנסה עצמיים - מארנונה וחד פעמיים</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80060" y="296704"/>
            <a:ext cx="8641080" cy="1056640"/>
          </a:xfrm>
        </p:spPr>
        <p:txBody>
          <a:bodyPr>
            <a:noAutofit/>
          </a:bodyPr>
          <a:lstStyle/>
          <a:p>
            <a:pPr algn="r"/>
            <a:r>
              <a:rPr lang="he-IL" sz="2800" dirty="0" smtClean="0"/>
              <a:t>מקורות ההכנסה העצמיים – גביה שוטפת*</a:t>
            </a:r>
            <a:br>
              <a:rPr lang="he-IL" sz="2800" dirty="0" smtClean="0"/>
            </a:br>
            <a:r>
              <a:rPr lang="he-IL" sz="3200" dirty="0" smtClean="0"/>
              <a:t>הגביה השנתית השוטפת (נטו) מהתושבים גבוה בממוצע לעומת הגביה הנמוכה מארנונה שאינה ממגורים, עסקים ויזמים</a:t>
            </a:r>
            <a:endParaRPr lang="en-US" sz="3200" dirty="0"/>
          </a:p>
        </p:txBody>
      </p:sp>
      <p:pic>
        <p:nvPicPr>
          <p:cNvPr id="1026" name="Picture 2"/>
          <p:cNvPicPr>
            <a:picLocks noChangeAspect="1" noChangeArrowheads="1"/>
          </p:cNvPicPr>
          <p:nvPr/>
        </p:nvPicPr>
        <p:blipFill>
          <a:blip r:embed="rId2" cstate="print"/>
          <a:srcRect/>
          <a:stretch>
            <a:fillRect/>
          </a:stretch>
        </p:blipFill>
        <p:spPr bwMode="auto">
          <a:xfrm>
            <a:off x="2106374" y="1281336"/>
            <a:ext cx="7059356" cy="5400600"/>
          </a:xfrm>
          <a:prstGeom prst="rect">
            <a:avLst/>
          </a:prstGeom>
          <a:noFill/>
          <a:ln w="9525">
            <a:noFill/>
            <a:miter lim="800000"/>
            <a:headEnd/>
            <a:tailEnd/>
          </a:ln>
        </p:spPr>
      </p:pic>
      <p:sp>
        <p:nvSpPr>
          <p:cNvPr id="5" name="TextBox 4"/>
          <p:cNvSpPr txBox="1"/>
          <p:nvPr/>
        </p:nvSpPr>
        <p:spPr>
          <a:xfrm>
            <a:off x="192088" y="2001416"/>
            <a:ext cx="1440160" cy="1938992"/>
          </a:xfrm>
          <a:prstGeom prst="rect">
            <a:avLst/>
          </a:prstGeom>
          <a:noFill/>
        </p:spPr>
        <p:txBody>
          <a:bodyPr wrap="square" rtlCol="0">
            <a:spAutoFit/>
          </a:bodyPr>
          <a:lstStyle/>
          <a:p>
            <a:pPr algn="ctr" rtl="1"/>
            <a:r>
              <a:rPr lang="he-IL" sz="2400" dirty="0" smtClean="0"/>
              <a:t>גביה </a:t>
            </a:r>
            <a:r>
              <a:rPr lang="he-IL" sz="2400" dirty="0" smtClean="0"/>
              <a:t>מתושבים</a:t>
            </a:r>
          </a:p>
          <a:p>
            <a:pPr algn="ctr" rtl="1"/>
            <a:r>
              <a:rPr lang="he-IL" sz="2400" dirty="0" smtClean="0"/>
              <a:t>לרוב גבוהה מ-80%</a:t>
            </a:r>
            <a:endParaRPr lang="en-US" sz="2400" dirty="0"/>
          </a:p>
        </p:txBody>
      </p:sp>
      <p:sp>
        <p:nvSpPr>
          <p:cNvPr id="6" name="Left Brace 5"/>
          <p:cNvSpPr/>
          <p:nvPr/>
        </p:nvSpPr>
        <p:spPr>
          <a:xfrm>
            <a:off x="1560240" y="2145432"/>
            <a:ext cx="576064" cy="1656184"/>
          </a:xfrm>
          <a:prstGeom prst="leftBrace">
            <a:avLst>
              <a:gd name="adj1" fmla="val 8333"/>
              <a:gd name="adj2" fmla="val 50952"/>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e 6"/>
          <p:cNvSpPr/>
          <p:nvPr/>
        </p:nvSpPr>
        <p:spPr>
          <a:xfrm>
            <a:off x="1560240" y="4089648"/>
            <a:ext cx="576064" cy="1656184"/>
          </a:xfrm>
          <a:prstGeom prst="leftBrace">
            <a:avLst>
              <a:gd name="adj1" fmla="val 8333"/>
              <a:gd name="adj2" fmla="val 50952"/>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192088" y="3945632"/>
            <a:ext cx="1440160" cy="1569660"/>
          </a:xfrm>
          <a:prstGeom prst="rect">
            <a:avLst/>
          </a:prstGeom>
          <a:noFill/>
        </p:spPr>
        <p:txBody>
          <a:bodyPr wrap="square" rtlCol="0">
            <a:spAutoFit/>
          </a:bodyPr>
          <a:lstStyle/>
          <a:p>
            <a:pPr algn="ctr" rtl="1"/>
            <a:r>
              <a:rPr lang="he-IL" sz="2400" dirty="0" smtClean="0"/>
              <a:t>גביה מעסקים </a:t>
            </a:r>
            <a:r>
              <a:rPr lang="he-IL" sz="2400" dirty="0" smtClean="0"/>
              <a:t>ואחרים לא יציבה</a:t>
            </a:r>
            <a:endParaRPr lang="en-US" sz="2400" dirty="0"/>
          </a:p>
        </p:txBody>
      </p:sp>
      <p:sp>
        <p:nvSpPr>
          <p:cNvPr id="10" name="TextBox 9"/>
          <p:cNvSpPr txBox="1"/>
          <p:nvPr/>
        </p:nvSpPr>
        <p:spPr>
          <a:xfrm>
            <a:off x="120080" y="5889848"/>
            <a:ext cx="1728192" cy="830997"/>
          </a:xfrm>
          <a:prstGeom prst="rect">
            <a:avLst/>
          </a:prstGeom>
          <a:noFill/>
        </p:spPr>
        <p:txBody>
          <a:bodyPr wrap="square" rtlCol="0">
            <a:spAutoFit/>
          </a:bodyPr>
          <a:lstStyle/>
          <a:p>
            <a:pPr algn="ctr" rtl="1"/>
            <a:r>
              <a:rPr lang="he-IL" sz="2400" dirty="0" smtClean="0"/>
              <a:t>גביה </a:t>
            </a:r>
            <a:r>
              <a:rPr lang="he-IL" sz="2400" dirty="0" smtClean="0"/>
              <a:t>מיזמים - נמוכה</a:t>
            </a:r>
            <a:endParaRPr lang="en-US" sz="2400" dirty="0"/>
          </a:p>
        </p:txBody>
      </p:sp>
      <p:sp>
        <p:nvSpPr>
          <p:cNvPr id="11" name="TextBox 10"/>
          <p:cNvSpPr txBox="1"/>
          <p:nvPr/>
        </p:nvSpPr>
        <p:spPr>
          <a:xfrm>
            <a:off x="696144" y="6806788"/>
            <a:ext cx="8352928" cy="523220"/>
          </a:xfrm>
          <a:prstGeom prst="rect">
            <a:avLst/>
          </a:prstGeom>
          <a:noFill/>
        </p:spPr>
        <p:txBody>
          <a:bodyPr wrap="square" rtlCol="1">
            <a:spAutoFit/>
          </a:bodyPr>
          <a:lstStyle/>
          <a:p>
            <a:pPr algn="r" rtl="1"/>
            <a:r>
              <a:rPr lang="he-IL" sz="1400" dirty="0" smtClean="0"/>
              <a:t>* - הכנסות עצמאיות שהכנסתן השנתית נמוכה מ-10 מיליון ש"ח או שהגביה בהן היא 100% לא נכללו בגרף (שכר דירה, רווחה והיטל צריכה עודפת)</a:t>
            </a:r>
            <a:endParaRPr lang="he-IL" sz="1400" dirty="0"/>
          </a:p>
        </p:txBody>
      </p:sp>
    </p:spTree>
    <p:extLst>
      <p:ext uri="{BB962C8B-B14F-4D97-AF65-F5344CB8AC3E}">
        <p14:creationId xmlns="" xmlns:p14="http://schemas.microsoft.com/office/powerpoint/2010/main" val="1323435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416224" y="1281336"/>
            <a:ext cx="7488832" cy="5420488"/>
          </a:xfrm>
          <a:prstGeom prst="rect">
            <a:avLst/>
          </a:prstGeom>
          <a:noFill/>
          <a:ln w="9525">
            <a:noFill/>
            <a:miter lim="800000"/>
            <a:headEnd/>
            <a:tailEnd/>
          </a:ln>
        </p:spPr>
      </p:pic>
      <p:sp>
        <p:nvSpPr>
          <p:cNvPr id="4" name="Title 3"/>
          <p:cNvSpPr>
            <a:spLocks noGrp="1"/>
          </p:cNvSpPr>
          <p:nvPr>
            <p:ph type="title"/>
          </p:nvPr>
        </p:nvSpPr>
        <p:spPr>
          <a:xfrm>
            <a:off x="480060" y="296704"/>
            <a:ext cx="8641080" cy="1056640"/>
          </a:xfrm>
        </p:spPr>
        <p:txBody>
          <a:bodyPr>
            <a:noAutofit/>
          </a:bodyPr>
          <a:lstStyle/>
          <a:p>
            <a:pPr algn="r"/>
            <a:r>
              <a:rPr lang="he-IL" sz="2800" dirty="0" smtClean="0"/>
              <a:t>מקורות ההכנסה העצמיים – ארנונה</a:t>
            </a:r>
            <a:br>
              <a:rPr lang="he-IL" sz="2800" dirty="0" smtClean="0"/>
            </a:br>
            <a:r>
              <a:rPr lang="he-IL" sz="3200" dirty="0" smtClean="0"/>
              <a:t>חובות העבר אינם נגבים וחלקם אף בוטלו בהיקפים גדולים</a:t>
            </a:r>
            <a:endParaRPr lang="en-US" sz="3200" dirty="0"/>
          </a:p>
        </p:txBody>
      </p:sp>
      <p:sp>
        <p:nvSpPr>
          <p:cNvPr id="3" name="Line Callout 1 (Accent Bar) 2"/>
          <p:cNvSpPr/>
          <p:nvPr/>
        </p:nvSpPr>
        <p:spPr>
          <a:xfrm>
            <a:off x="6312768" y="3873624"/>
            <a:ext cx="1368152" cy="792088"/>
          </a:xfrm>
          <a:prstGeom prst="accentCallout1">
            <a:avLst>
              <a:gd name="adj1" fmla="val 18750"/>
              <a:gd name="adj2" fmla="val -8333"/>
              <a:gd name="adj3" fmla="val -10589"/>
              <a:gd name="adj4" fmla="val -82582"/>
            </a:avLst>
          </a:prstGeom>
          <a:solidFill>
            <a:schemeClr val="bg1"/>
          </a:solidFill>
          <a:ln w="25400">
            <a:tailEnd type="triangle"/>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he-IL" sz="1400" dirty="0" smtClean="0">
                <a:solidFill>
                  <a:schemeClr val="tx1"/>
                </a:solidFill>
              </a:rPr>
              <a:t>גידול משמעותי ביתרת החובות ארנונה שאינה </a:t>
            </a:r>
            <a:r>
              <a:rPr lang="he-IL" sz="1400" dirty="0" smtClean="0">
                <a:solidFill>
                  <a:schemeClr val="tx1"/>
                </a:solidFill>
              </a:rPr>
              <a:t>ממגורים*</a:t>
            </a:r>
            <a:endParaRPr lang="he-IL" sz="1400" dirty="0">
              <a:solidFill>
                <a:schemeClr val="tx1"/>
              </a:solidFill>
            </a:endParaRPr>
          </a:p>
        </p:txBody>
      </p:sp>
      <p:sp>
        <p:nvSpPr>
          <p:cNvPr id="7" name="Line Callout 1 (Accent Bar) 6"/>
          <p:cNvSpPr/>
          <p:nvPr/>
        </p:nvSpPr>
        <p:spPr>
          <a:xfrm>
            <a:off x="1128192" y="2433464"/>
            <a:ext cx="1440160" cy="792088"/>
          </a:xfrm>
          <a:prstGeom prst="accentCallout1">
            <a:avLst>
              <a:gd name="adj1" fmla="val 24721"/>
              <a:gd name="adj2" fmla="val 101138"/>
              <a:gd name="adj3" fmla="val 43926"/>
              <a:gd name="adj4" fmla="val 250292"/>
            </a:avLst>
          </a:prstGeom>
          <a:solidFill>
            <a:schemeClr val="bg1"/>
          </a:solidFill>
          <a:ln w="25400">
            <a:tailEnd type="triangle"/>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he-IL" sz="1400" dirty="0" smtClean="0">
                <a:solidFill>
                  <a:schemeClr val="tx1"/>
                </a:solidFill>
              </a:rPr>
              <a:t>ביטול משמעותי של חוב מארנונה שאינה ממגורים</a:t>
            </a:r>
            <a:endParaRPr lang="he-IL" sz="1400" dirty="0">
              <a:solidFill>
                <a:schemeClr val="tx1"/>
              </a:solidFill>
            </a:endParaRPr>
          </a:p>
        </p:txBody>
      </p:sp>
      <p:cxnSp>
        <p:nvCxnSpPr>
          <p:cNvPr id="6" name="Straight Arrow Connector 5"/>
          <p:cNvCxnSpPr/>
          <p:nvPr/>
        </p:nvCxnSpPr>
        <p:spPr>
          <a:xfrm>
            <a:off x="2568352" y="2649488"/>
            <a:ext cx="360040" cy="136815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568352" y="2649488"/>
            <a:ext cx="936104" cy="64807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96144" y="6806788"/>
            <a:ext cx="8352928" cy="523220"/>
          </a:xfrm>
          <a:prstGeom prst="rect">
            <a:avLst/>
          </a:prstGeom>
          <a:noFill/>
        </p:spPr>
        <p:txBody>
          <a:bodyPr wrap="square" rtlCol="1">
            <a:spAutoFit/>
          </a:bodyPr>
          <a:lstStyle/>
          <a:p>
            <a:pPr algn="r" rtl="1"/>
            <a:r>
              <a:rPr lang="he-IL" sz="1400" dirty="0" smtClean="0"/>
              <a:t>* - </a:t>
            </a:r>
            <a:r>
              <a:rPr lang="he-IL" sz="1400" dirty="0" smtClean="0"/>
              <a:t>מתוך תשובה </a:t>
            </a:r>
            <a:r>
              <a:rPr lang="he-IL" sz="1400" dirty="0" smtClean="0">
                <a:hlinkClick r:id="rId3"/>
              </a:rPr>
              <a:t>שהתקבלה מעיריית חיפה</a:t>
            </a:r>
            <a:r>
              <a:rPr lang="he-IL" sz="1400" dirty="0" smtClean="0"/>
              <a:t>, הגידול בחוב נובע בעיקר החובות הבאים (במיליוני שקלים): משרד הבטחון – 311.7, חברת חשמל 302.4, תשתיות נפט – 137.6, רכבת ישראל 116, רשות שדות התעופה  - 99.5.</a:t>
            </a:r>
            <a:endParaRPr lang="he-IL" sz="1400" dirty="0"/>
          </a:p>
        </p:txBody>
      </p:sp>
    </p:spTree>
    <p:extLst>
      <p:ext uri="{BB962C8B-B14F-4D97-AF65-F5344CB8AC3E}">
        <p14:creationId xmlns="" xmlns:p14="http://schemas.microsoft.com/office/powerpoint/2010/main" val="1323435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80060" y="296704"/>
            <a:ext cx="8641080" cy="1056640"/>
          </a:xfrm>
        </p:spPr>
        <p:txBody>
          <a:bodyPr>
            <a:noAutofit/>
          </a:bodyPr>
          <a:lstStyle/>
          <a:p>
            <a:pPr algn="r"/>
            <a:r>
              <a:rPr lang="he-IL" sz="2800" dirty="0" smtClean="0"/>
              <a:t>מקורות ההכנסה העצמיים – ארנונה</a:t>
            </a:r>
            <a:br>
              <a:rPr lang="he-IL" sz="2800" dirty="0" smtClean="0"/>
            </a:br>
            <a:r>
              <a:rPr lang="he-IL" sz="3200" dirty="0" smtClean="0"/>
              <a:t>יתרות הפיגורים והחובות המסופקים בגידול, לצד זיכויי חובות גדולים </a:t>
            </a:r>
            <a:r>
              <a:rPr lang="en-US" sz="3200" dirty="0" smtClean="0"/>
              <a:t>=</a:t>
            </a:r>
            <a:r>
              <a:rPr lang="he-IL" sz="3200" dirty="0" smtClean="0"/>
              <a:t> אובדן הכנסה משמעותי לרשות מעסקים </a:t>
            </a:r>
            <a:r>
              <a:rPr lang="he-IL" sz="3200" b="1" dirty="0" smtClean="0"/>
              <a:t>ומהמדינה</a:t>
            </a:r>
            <a:endParaRPr lang="en-US" sz="3200" b="1" dirty="0"/>
          </a:p>
        </p:txBody>
      </p:sp>
      <p:pic>
        <p:nvPicPr>
          <p:cNvPr id="2050" name="Picture 2"/>
          <p:cNvPicPr>
            <a:picLocks noChangeAspect="1" noChangeArrowheads="1"/>
          </p:cNvPicPr>
          <p:nvPr/>
        </p:nvPicPr>
        <p:blipFill>
          <a:blip r:embed="rId2" cstate="print"/>
          <a:srcRect/>
          <a:stretch>
            <a:fillRect/>
          </a:stretch>
        </p:blipFill>
        <p:spPr bwMode="auto">
          <a:xfrm>
            <a:off x="1200200" y="1281336"/>
            <a:ext cx="7560840" cy="5474317"/>
          </a:xfrm>
          <a:prstGeom prst="rect">
            <a:avLst/>
          </a:prstGeom>
          <a:noFill/>
          <a:ln w="9525">
            <a:noFill/>
            <a:miter lim="800000"/>
            <a:headEnd/>
            <a:tailEnd/>
          </a:ln>
        </p:spPr>
      </p:pic>
      <p:sp>
        <p:nvSpPr>
          <p:cNvPr id="5" name="Line Callout 1 (Accent Bar) 4"/>
          <p:cNvSpPr/>
          <p:nvPr/>
        </p:nvSpPr>
        <p:spPr>
          <a:xfrm>
            <a:off x="264096" y="5731024"/>
            <a:ext cx="1656184" cy="792088"/>
          </a:xfrm>
          <a:prstGeom prst="accentCallout1">
            <a:avLst>
              <a:gd name="adj1" fmla="val 24721"/>
              <a:gd name="adj2" fmla="val 101138"/>
              <a:gd name="adj3" fmla="val -21757"/>
              <a:gd name="adj4" fmla="val 216112"/>
            </a:avLst>
          </a:prstGeom>
          <a:solidFill>
            <a:schemeClr val="bg1"/>
          </a:solidFill>
          <a:ln w="25400">
            <a:tailEnd type="triangle"/>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he-IL" sz="1400" dirty="0" smtClean="0">
                <a:solidFill>
                  <a:schemeClr val="tx1"/>
                </a:solidFill>
              </a:rPr>
              <a:t>ביטולי חוב בהיקף כולל של מעל מיליארד שקלים, מרביתם מארנונה שאינה ממגורים</a:t>
            </a:r>
            <a:endParaRPr lang="he-IL" sz="1400" dirty="0">
              <a:solidFill>
                <a:schemeClr val="tx1"/>
              </a:solidFill>
            </a:endParaRPr>
          </a:p>
        </p:txBody>
      </p:sp>
      <p:cxnSp>
        <p:nvCxnSpPr>
          <p:cNvPr id="6" name="Straight Arrow Connector 5"/>
          <p:cNvCxnSpPr/>
          <p:nvPr/>
        </p:nvCxnSpPr>
        <p:spPr>
          <a:xfrm>
            <a:off x="1920280" y="5947048"/>
            <a:ext cx="2376264" cy="8681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1920280" y="5745832"/>
            <a:ext cx="2952328" cy="20121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035984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3224"/>
            <a:ext cx="9121140" cy="1056640"/>
          </a:xfrm>
        </p:spPr>
        <p:txBody>
          <a:bodyPr>
            <a:noAutofit/>
          </a:bodyPr>
          <a:lstStyle/>
          <a:p>
            <a:pPr algn="r"/>
            <a:r>
              <a:rPr lang="he-IL" sz="2400" dirty="0" smtClean="0"/>
              <a:t>מקורות הכנסה עצמיים שאינם מארנונה</a:t>
            </a:r>
            <a:br>
              <a:rPr lang="he-IL" sz="2400" dirty="0" smtClean="0"/>
            </a:br>
            <a:r>
              <a:rPr lang="he-IL" sz="2800" dirty="0" smtClean="0"/>
              <a:t>אחוזי גביה נמוכים של </a:t>
            </a:r>
            <a:r>
              <a:rPr lang="he-IL" sz="2800" b="1" u="sng" dirty="0" smtClean="0"/>
              <a:t>מיסי בינוי </a:t>
            </a:r>
            <a:r>
              <a:rPr lang="he-IL" sz="2800" dirty="0" smtClean="0"/>
              <a:t>לצד העברות עתק לחשבון חובות מסופקים = אובדן הכנסה משמעותי לרשות לטובת </a:t>
            </a:r>
            <a:r>
              <a:rPr lang="he-IL" sz="2800" b="1" dirty="0" smtClean="0"/>
              <a:t>בעלי קרקעות/יזמים</a:t>
            </a:r>
            <a:endParaRPr lang="en-US" sz="2400" b="1" dirty="0"/>
          </a:p>
        </p:txBody>
      </p:sp>
      <p:pic>
        <p:nvPicPr>
          <p:cNvPr id="1026" name="Picture 2"/>
          <p:cNvPicPr>
            <a:picLocks noChangeAspect="1" noChangeArrowheads="1"/>
          </p:cNvPicPr>
          <p:nvPr/>
        </p:nvPicPr>
        <p:blipFill>
          <a:blip r:embed="rId2" cstate="print"/>
          <a:srcRect/>
          <a:stretch>
            <a:fillRect/>
          </a:stretch>
        </p:blipFill>
        <p:spPr bwMode="auto">
          <a:xfrm>
            <a:off x="1180306" y="1281336"/>
            <a:ext cx="7364710" cy="54347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r" rtl="1"/>
            <a:r>
              <a:rPr lang="he-IL" sz="4000" dirty="0" smtClean="0"/>
              <a:t>אופן קביעת החובות מסופקים בחיפה אינו ברור והכלל בהכנסות חד פעמיות מוביל לויתור על מרבית החוב</a:t>
            </a:r>
            <a:endParaRPr lang="en-US" sz="4000" dirty="0"/>
          </a:p>
        </p:txBody>
      </p:sp>
      <p:sp>
        <p:nvSpPr>
          <p:cNvPr id="5" name="Content Placeholder 4"/>
          <p:cNvSpPr>
            <a:spLocks noGrp="1"/>
          </p:cNvSpPr>
          <p:nvPr>
            <p:ph sz="quarter" idx="1"/>
          </p:nvPr>
        </p:nvSpPr>
        <p:spPr/>
        <p:txBody>
          <a:bodyPr>
            <a:normAutofit fontScale="77500" lnSpcReduction="20000"/>
          </a:bodyPr>
          <a:lstStyle/>
          <a:p>
            <a:pPr algn="r" rtl="1"/>
            <a:r>
              <a:rPr lang="he-IL" sz="3200" dirty="0" smtClean="0"/>
              <a:t>חובות מסופקים הם חובות שהעירייה הגדירה כחובות שהיא אינה חושבת שתצליח לגבות ולכן מסמנת אותן ככאלה וכך הם אינם משפיעים על יחס הגביה הכולל.</a:t>
            </a:r>
          </a:p>
          <a:p>
            <a:pPr algn="r" rtl="1"/>
            <a:r>
              <a:rPr lang="he-IL" sz="3200" dirty="0" smtClean="0"/>
              <a:t>חובות </a:t>
            </a:r>
            <a:r>
              <a:rPr lang="he-IL" sz="3200" dirty="0" smtClean="0"/>
              <a:t>ארנונה שהוגדרו כחובות מסופקים </a:t>
            </a:r>
            <a:r>
              <a:rPr lang="he-IL" sz="3200" dirty="0" smtClean="0"/>
              <a:t>אינם נמחקים ללא אישור משרד הפנים, בתנאי שהחוב שייך למעוטי יכולת. חובות מסופקים של מיסי בינוי אינם נמחקים שכן מדובר על חובות של בעלי נכסים – בהכרח יש להם מקור למימון החוב</a:t>
            </a:r>
          </a:p>
          <a:p>
            <a:pPr algn="r" rtl="1"/>
            <a:r>
              <a:rPr lang="he-IL" sz="3200" dirty="0" smtClean="0"/>
              <a:t>בחיפה מופעלים שני כללים</a:t>
            </a:r>
          </a:p>
          <a:p>
            <a:pPr lvl="1"/>
            <a:r>
              <a:rPr lang="he-IL" sz="2900" dirty="0" smtClean="0"/>
              <a:t>כלפי חובות ארנונה ההעברה לחובות מסופקים היא פרטנית – כלל זה אינו שקוף ולכן לא ניתן לדעת מהם הקריטריונים להעברה לחובות </a:t>
            </a:r>
            <a:r>
              <a:rPr lang="he-IL" sz="2900" dirty="0" smtClean="0"/>
              <a:t>מסופקים.</a:t>
            </a:r>
            <a:endParaRPr lang="he-IL" sz="2900" dirty="0" smtClean="0"/>
          </a:p>
          <a:p>
            <a:pPr lvl="1"/>
            <a:r>
              <a:rPr lang="he-IL" sz="2900" dirty="0" smtClean="0"/>
              <a:t>כלפי יתרות חוב של הכנסות חד פעמיות, הכוללות הכנסות ממיסי בינוי, החל משנת 2009 הופעל כלל להעברה של 75% מהחוב שלא שולם לחובות מסופקים – כלל זה קיים בת"א אך בחיפה מדובר על חובות במאות מיליוני שקלים (בת"א הגביה של מיסי בינוי עומדת על מעל 95% ולכן מעט מאד חובות מועברים לחובות </a:t>
            </a:r>
            <a:r>
              <a:rPr lang="he-IL" sz="2900" dirty="0" smtClean="0"/>
              <a:t>מסופקים). כמו כן חישוב בפועל של הסכומים שהועברו לחובות מסופקים מראה שאין הקפדה על הכלל שנקבע.</a:t>
            </a:r>
            <a:endParaRPr lang="he-IL" sz="2900" dirty="0" smtClean="0"/>
          </a:p>
          <a:p>
            <a:pPr algn="r" rtl="1"/>
            <a:endParaRPr lang="he-IL" sz="32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3224"/>
            <a:ext cx="9121140" cy="1056640"/>
          </a:xfrm>
        </p:spPr>
        <p:txBody>
          <a:bodyPr>
            <a:noAutofit/>
          </a:bodyPr>
          <a:lstStyle/>
          <a:p>
            <a:pPr algn="r"/>
            <a:r>
              <a:rPr lang="he-IL" sz="3200" dirty="0" smtClean="0"/>
              <a:t>95% גביה של מיסי בניה (כמו בת"א) היו מאפשרים לחיפה למחוק את יתרת המלוות ב-2011 ולחסוך עלויות מימון</a:t>
            </a:r>
            <a:endParaRPr lang="en-US" sz="3200" b="1" dirty="0"/>
          </a:p>
        </p:txBody>
      </p:sp>
      <p:pic>
        <p:nvPicPr>
          <p:cNvPr id="2050" name="Picture 2"/>
          <p:cNvPicPr>
            <a:picLocks noChangeAspect="1" noChangeArrowheads="1"/>
          </p:cNvPicPr>
          <p:nvPr/>
        </p:nvPicPr>
        <p:blipFill>
          <a:blip r:embed="rId2" cstate="print"/>
          <a:srcRect/>
          <a:stretch>
            <a:fillRect/>
          </a:stretch>
        </p:blipFill>
        <p:spPr bwMode="auto">
          <a:xfrm>
            <a:off x="1992288" y="1353344"/>
            <a:ext cx="7271370" cy="5392001"/>
          </a:xfrm>
          <a:prstGeom prst="rect">
            <a:avLst/>
          </a:prstGeom>
          <a:noFill/>
          <a:ln w="9525">
            <a:noFill/>
            <a:miter lim="800000"/>
            <a:headEnd/>
            <a:tailEnd/>
          </a:ln>
        </p:spPr>
      </p:pic>
      <p:sp>
        <p:nvSpPr>
          <p:cNvPr id="6" name="TextBox 5"/>
          <p:cNvSpPr txBox="1"/>
          <p:nvPr/>
        </p:nvSpPr>
        <p:spPr>
          <a:xfrm>
            <a:off x="0" y="2289448"/>
            <a:ext cx="2064296" cy="3477875"/>
          </a:xfrm>
          <a:prstGeom prst="rect">
            <a:avLst/>
          </a:prstGeom>
          <a:noFill/>
        </p:spPr>
        <p:txBody>
          <a:bodyPr wrap="square" rtlCol="0">
            <a:spAutoFit/>
          </a:bodyPr>
          <a:lstStyle/>
          <a:p>
            <a:pPr algn="r" rtl="1">
              <a:buFont typeface="Arial" pitchFamily="34" charset="0"/>
              <a:buChar char="•"/>
            </a:pPr>
            <a:r>
              <a:rPr lang="he-IL" sz="2000" dirty="0" smtClean="0"/>
              <a:t> חסכון כולל של 120 מיליון ש"ח בעלויות ריבית</a:t>
            </a:r>
          </a:p>
          <a:p>
            <a:pPr algn="r" rtl="1">
              <a:buFont typeface="Arial" pitchFamily="34" charset="0"/>
              <a:buChar char="•"/>
            </a:pPr>
            <a:r>
              <a:rPr lang="he-IL" sz="2000" dirty="0" smtClean="0"/>
              <a:t>חסכון שנתי של 12 מיליון ש"ח בעלויות מימון מרגע מחיקת החוב</a:t>
            </a:r>
          </a:p>
          <a:p>
            <a:pPr algn="r" rtl="1">
              <a:buFont typeface="Arial" pitchFamily="34" charset="0"/>
              <a:buChar char="•"/>
            </a:pPr>
            <a:r>
              <a:rPr lang="he-IL" sz="2000" dirty="0" smtClean="0"/>
              <a:t>עודף של 140 מיליון שקלים בתב"ר</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r" rtl="1"/>
            <a:r>
              <a:rPr lang="he-IL" sz="3200" dirty="0" smtClean="0"/>
              <a:t>מסקנה – גביית פיגורים נמוכה ומחיקת החובות ארנונה והכנסות חד פעמיות עולים לחיפה (ולתושבים) הרבה כסף</a:t>
            </a:r>
            <a:endParaRPr lang="en-US" sz="3200" dirty="0"/>
          </a:p>
        </p:txBody>
      </p:sp>
      <p:sp>
        <p:nvSpPr>
          <p:cNvPr id="5" name="Content Placeholder 4"/>
          <p:cNvSpPr>
            <a:spLocks noGrp="1"/>
          </p:cNvSpPr>
          <p:nvPr>
            <p:ph sz="quarter" idx="1"/>
          </p:nvPr>
        </p:nvSpPr>
        <p:spPr/>
        <p:txBody>
          <a:bodyPr>
            <a:normAutofit fontScale="70000" lnSpcReduction="20000"/>
          </a:bodyPr>
          <a:lstStyle/>
          <a:p>
            <a:pPr algn="r" rtl="1"/>
            <a:r>
              <a:rPr lang="he-IL" sz="3200" dirty="0" smtClean="0"/>
              <a:t>יתרת חייבי ארנונה בסוף 2012 הצטברה להיקף השווה להכנסה השנתית הכולל של הרשות (עצמאיות וממשלתיות) כאשר עיקר החבות היא מארנונה שאינה למגורים</a:t>
            </a:r>
          </a:p>
          <a:p>
            <a:pPr lvl="1"/>
            <a:r>
              <a:rPr lang="he-IL" sz="2900" dirty="0" smtClean="0">
                <a:hlinkClick r:id="rId2"/>
              </a:rPr>
              <a:t>בקשת </a:t>
            </a:r>
            <a:r>
              <a:rPr lang="he-IL" sz="2900" dirty="0" smtClean="0">
                <a:hlinkClick r:id="rId2"/>
              </a:rPr>
              <a:t>חופש מידע לעיריית </a:t>
            </a:r>
            <a:r>
              <a:rPr lang="he-IL" sz="2900" dirty="0" smtClean="0">
                <a:hlinkClick r:id="rId2"/>
              </a:rPr>
              <a:t>חיפה</a:t>
            </a:r>
            <a:r>
              <a:rPr lang="he-IL" sz="2900" dirty="0" smtClean="0"/>
              <a:t> טרם קיבלה מענה לכל השאלות שעלו.</a:t>
            </a:r>
            <a:r>
              <a:rPr lang="he-IL" sz="2900" dirty="0" smtClean="0"/>
              <a:t> </a:t>
            </a:r>
            <a:r>
              <a:rPr lang="he-IL" sz="2900" dirty="0" smtClean="0"/>
              <a:t>ניתן להירשם בכדי לעקוב אחרי התשובה לבקשה</a:t>
            </a:r>
          </a:p>
          <a:p>
            <a:pPr algn="r" rtl="1"/>
            <a:r>
              <a:rPr lang="he-IL" sz="3200" dirty="0" smtClean="0"/>
              <a:t>היקף המחיקות של חבויות ארנונה שאינה למגורים בין השנים 2004-2012 הגיע לסכום של 1.2 מיליארד ש"ח – סכום גבוה מיתרת המלוות של העיר (קרן)</a:t>
            </a:r>
          </a:p>
          <a:p>
            <a:pPr lvl="1"/>
            <a:r>
              <a:rPr lang="he-IL" sz="2900" dirty="0" smtClean="0"/>
              <a:t>במידה ואחוזי הגביה של ארנונה שאינה ממגורים היו דומים לאחוזי הגביה ממגורים הייתה מתווספת לחיפה הכנסה של 50-100 מיליון שקל בשנה</a:t>
            </a:r>
          </a:p>
          <a:p>
            <a:pPr algn="r" rtl="1"/>
            <a:r>
              <a:rPr lang="he-IL" sz="3200" dirty="0" smtClean="0"/>
              <a:t>מאז 2009 הועברו כ-1.1 מיליארד ש"ח לחובות מסופקים מתוך פיגורים מהכנסות חד פעמיות – כ-84% מתוכם מחובות של מיסי בינוי שלא שולמו ע"י בעלי הנכסים</a:t>
            </a:r>
          </a:p>
          <a:p>
            <a:pPr lvl="1"/>
            <a:r>
              <a:rPr lang="he-IL" sz="2900" dirty="0" smtClean="0"/>
              <a:t>על פי דוחות הביקורת של משרד הפנים, חלק משמעותי מהחובות הללו הן של המדינה – רשות מקרקעי ישראל ומשרד הביטחון</a:t>
            </a:r>
          </a:p>
          <a:p>
            <a:pPr lvl="1"/>
            <a:r>
              <a:rPr lang="he-IL" sz="2900" dirty="0" smtClean="0"/>
              <a:t>עיריית חיפה הגיבה לשאלה בנוגע לסוגיה זו במסגרת הבקשה הראשונה (ראה קישור למעלה)</a:t>
            </a:r>
            <a:endParaRPr lang="he-IL" sz="2900" dirty="0" smtClean="0"/>
          </a:p>
          <a:p>
            <a:pPr algn="r" rtl="1"/>
            <a:endParaRPr lang="he-IL" sz="32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0160" y="4161656"/>
            <a:ext cx="7200900" cy="1040264"/>
          </a:xfrm>
        </p:spPr>
        <p:txBody>
          <a:bodyPr>
            <a:noAutofit/>
          </a:bodyPr>
          <a:lstStyle/>
          <a:p>
            <a:r>
              <a:rPr lang="he-IL" sz="3600" dirty="0" smtClean="0"/>
              <a:t>ניתוח גורמים נוספים אשר משפיעים על הכנסות העיר</a:t>
            </a:r>
            <a:endParaRPr lang="en-US" sz="3600" dirty="0"/>
          </a:p>
        </p:txBody>
      </p:sp>
      <p:sp>
        <p:nvSpPr>
          <p:cNvPr id="3" name="Subtitle 2"/>
          <p:cNvSpPr>
            <a:spLocks noGrp="1"/>
          </p:cNvSpPr>
          <p:nvPr>
            <p:ph type="subTitle" idx="1"/>
          </p:nvPr>
        </p:nvSpPr>
        <p:spPr/>
        <p:txBody>
          <a:bodyPr>
            <a:normAutofit/>
          </a:bodyPr>
          <a:lstStyle/>
          <a:p>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r"/>
            <a:r>
              <a:rPr lang="he-IL" sz="4000" dirty="0" smtClean="0"/>
              <a:t>הנחות הארנונה במתחם מת"מ מסבסדות את היתרון התחרותי של גב-ים בכ-25.9 מיליון שקלים (2012)</a:t>
            </a:r>
            <a:endParaRPr lang="en-US" sz="4000" dirty="0"/>
          </a:p>
        </p:txBody>
      </p:sp>
      <p:sp>
        <p:nvSpPr>
          <p:cNvPr id="5" name="Content Placeholder 4"/>
          <p:cNvSpPr>
            <a:spLocks noGrp="1"/>
          </p:cNvSpPr>
          <p:nvPr>
            <p:ph sz="quarter" idx="1"/>
          </p:nvPr>
        </p:nvSpPr>
        <p:spPr>
          <a:xfrm>
            <a:off x="480060" y="1300480"/>
            <a:ext cx="8641080" cy="1853064"/>
          </a:xfrm>
        </p:spPr>
        <p:txBody>
          <a:bodyPr>
            <a:normAutofit/>
          </a:bodyPr>
          <a:lstStyle/>
          <a:p>
            <a:pPr algn="r" rtl="1"/>
            <a:r>
              <a:rPr lang="he-IL" sz="2400" dirty="0" smtClean="0"/>
              <a:t>בשנת 1999 מכרה החברה הכלכלית כ-50.1% ממניות חברת הבת מת"מ לחברת גב-ים, לפי שווי של 606 מיליון ש"ח</a:t>
            </a:r>
          </a:p>
          <a:p>
            <a:pPr algn="r" rtl="1"/>
            <a:r>
              <a:rPr lang="he-IL" sz="2400" dirty="0" smtClean="0"/>
              <a:t>לפי צו הארנונה של חיפה, החברות במתחם מת"מ זוכות לכ-80% הנחה בארנונה ביחס לתעריף הרלבנטי באותו אזור (אזור ב')</a:t>
            </a:r>
          </a:p>
          <a:p>
            <a:pPr algn="r" rtl="1"/>
            <a:endParaRPr lang="he-IL" sz="2400" dirty="0" smtClean="0"/>
          </a:p>
          <a:p>
            <a:pPr algn="r" rtl="1"/>
            <a:endParaRPr lang="he-IL" sz="2400" dirty="0" smtClean="0"/>
          </a:p>
          <a:p>
            <a:pPr algn="r" rtl="1"/>
            <a:endParaRPr lang="he-IL" sz="2400" dirty="0" smtClean="0"/>
          </a:p>
        </p:txBody>
      </p:sp>
      <p:graphicFrame>
        <p:nvGraphicFramePr>
          <p:cNvPr id="6" name="Table 5"/>
          <p:cNvGraphicFramePr>
            <a:graphicFrameLocks noGrp="1"/>
          </p:cNvGraphicFramePr>
          <p:nvPr/>
        </p:nvGraphicFramePr>
        <p:xfrm>
          <a:off x="1056184" y="2986085"/>
          <a:ext cx="7776865" cy="1679626"/>
        </p:xfrm>
        <a:graphic>
          <a:graphicData uri="http://schemas.openxmlformats.org/drawingml/2006/table">
            <a:tbl>
              <a:tblPr rtl="1"/>
              <a:tblGrid>
                <a:gridCol w="1180941"/>
                <a:gridCol w="1568926"/>
                <a:gridCol w="1352464"/>
                <a:gridCol w="1654574"/>
                <a:gridCol w="2019960"/>
              </a:tblGrid>
              <a:tr h="476490">
                <a:tc>
                  <a:txBody>
                    <a:bodyPr/>
                    <a:lstStyle/>
                    <a:p>
                      <a:pPr algn="l" rtl="0" fontAlgn="b"/>
                      <a:r>
                        <a:rPr lang="en-US" sz="1400" b="0" i="0" u="none" strike="noStrike" dirty="0">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4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b"/>
                      <a:r>
                        <a:rPr lang="he-IL" sz="1400" b="0" i="0" u="none" strike="noStrike" dirty="0">
                          <a:solidFill>
                            <a:srgbClr val="000000"/>
                          </a:solidFill>
                          <a:latin typeface="Calibri"/>
                        </a:rPr>
                        <a:t>תעריף לאזור ב'</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b"/>
                      <a:r>
                        <a:rPr lang="he-IL" sz="1400" b="0" i="0" u="none" strike="noStrike" dirty="0">
                          <a:solidFill>
                            <a:srgbClr val="000000"/>
                          </a:solidFill>
                          <a:latin typeface="Calibri"/>
                        </a:rPr>
                        <a:t>תמהיל </a:t>
                      </a:r>
                      <a:r>
                        <a:rPr lang="he-IL" sz="1400" b="0" i="0" u="none" strike="noStrike" dirty="0" smtClean="0">
                          <a:solidFill>
                            <a:srgbClr val="000000"/>
                          </a:solidFill>
                          <a:latin typeface="Calibri"/>
                        </a:rPr>
                        <a:t>נכסים (הערכה</a:t>
                      </a:r>
                      <a:r>
                        <a:rPr lang="he-IL" sz="1400" b="0" i="0" u="none" strike="noStrike" dirty="0">
                          <a:solidFill>
                            <a:srgbClr val="000000"/>
                          </a:solidFill>
                          <a:latin typeface="Calibri"/>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b"/>
                      <a:r>
                        <a:rPr lang="he-IL" sz="1400" b="0" i="0" u="none" strike="noStrike" dirty="0">
                          <a:solidFill>
                            <a:srgbClr val="000000"/>
                          </a:solidFill>
                          <a:latin typeface="Calibri"/>
                        </a:rPr>
                        <a:t>תעריף בפועל </a:t>
                      </a:r>
                      <a:r>
                        <a:rPr lang="en-US" sz="1400" b="0" i="0" u="none" strike="noStrike" dirty="0" smtClean="0">
                          <a:solidFill>
                            <a:srgbClr val="000000"/>
                          </a:solidFill>
                          <a:latin typeface="Calibri"/>
                        </a:rPr>
                        <a:t/>
                      </a:r>
                      <a:br>
                        <a:rPr lang="en-US" sz="1400" b="0" i="0" u="none" strike="noStrike" dirty="0" smtClean="0">
                          <a:solidFill>
                            <a:srgbClr val="000000"/>
                          </a:solidFill>
                          <a:latin typeface="Calibri"/>
                        </a:rPr>
                      </a:br>
                      <a:r>
                        <a:rPr lang="he-IL" sz="1400" b="0" i="0" u="none" strike="noStrike" dirty="0" smtClean="0">
                          <a:solidFill>
                            <a:srgbClr val="000000"/>
                          </a:solidFill>
                          <a:latin typeface="Calibri"/>
                        </a:rPr>
                        <a:t>(</a:t>
                      </a:r>
                      <a:r>
                        <a:rPr lang="he-IL" sz="1400" b="0" i="0" u="none" strike="noStrike" dirty="0">
                          <a:solidFill>
                            <a:srgbClr val="000000"/>
                          </a:solidFill>
                          <a:latin typeface="Calibri"/>
                        </a:rPr>
                        <a:t>80% הנחה)</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245">
                <a:tc>
                  <a:txBody>
                    <a:bodyPr/>
                    <a:lstStyle/>
                    <a:p>
                      <a:pPr algn="r" rtl="1" fontAlgn="b"/>
                      <a:r>
                        <a:rPr lang="he-IL" sz="1400" b="0" i="0" u="none" strike="noStrike" dirty="0">
                          <a:solidFill>
                            <a:srgbClr val="000000"/>
                          </a:solidFill>
                          <a:latin typeface="Calibri"/>
                        </a:rPr>
                        <a:t>תעריף חניונים</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a:solidFill>
                            <a:srgbClr val="000000"/>
                          </a:solidFill>
                          <a:latin typeface="Calibri"/>
                        </a:rPr>
                        <a:t>25.35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5.1</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245">
                <a:tc>
                  <a:txBody>
                    <a:bodyPr/>
                    <a:lstStyle/>
                    <a:p>
                      <a:pPr algn="r" rtl="1" fontAlgn="b"/>
                      <a:r>
                        <a:rPr lang="he-IL" sz="1400" b="0" i="0" u="none" strike="noStrike">
                          <a:solidFill>
                            <a:srgbClr val="000000"/>
                          </a:solidFill>
                          <a:latin typeface="Calibri"/>
                        </a:rPr>
                        <a:t>לבניינים אחרים</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b"/>
                      <a:r>
                        <a:rPr lang="he-IL" sz="1400" b="0" i="0" u="none" strike="noStrike" dirty="0">
                          <a:solidFill>
                            <a:srgbClr val="000000"/>
                          </a:solidFill>
                          <a:latin typeface="Calibri"/>
                        </a:rPr>
                        <a:t>1000 מ"ר ראשונים</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a:solidFill>
                            <a:srgbClr val="000000"/>
                          </a:solidFill>
                          <a:latin typeface="Calibri"/>
                        </a:rPr>
                        <a:t>336.4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a:solidFill>
                            <a:srgbClr val="000000"/>
                          </a:solidFill>
                          <a:latin typeface="Calibri"/>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67.3</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245">
                <a:tc>
                  <a:txBody>
                    <a:bodyPr/>
                    <a:lstStyle/>
                    <a:p>
                      <a:pPr algn="l" rtl="0" fontAlgn="b"/>
                      <a:r>
                        <a:rPr lang="en-US" sz="1400" b="0" i="0" u="none" strike="noStrike">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a:solidFill>
                            <a:srgbClr val="000000"/>
                          </a:solidFill>
                          <a:latin typeface="Calibri"/>
                        </a:rPr>
                        <a:t>1001-2000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273.9</a:t>
                      </a:r>
                      <a:endParaRPr lang="en-US" sz="1400" b="0"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a:solidFill>
                            <a:srgbClr val="000000"/>
                          </a:solidFill>
                          <a:latin typeface="Calibri"/>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54.8</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245">
                <a:tc>
                  <a:txBody>
                    <a:bodyPr/>
                    <a:lstStyle/>
                    <a:p>
                      <a:pPr algn="l" rtl="0" fontAlgn="b"/>
                      <a:r>
                        <a:rPr lang="en-US" sz="1400" b="0" i="0" u="none" strike="noStrike">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b"/>
                      <a:r>
                        <a:rPr lang="he-IL" sz="1400" b="0" i="0" u="none" strike="noStrike">
                          <a:solidFill>
                            <a:srgbClr val="000000"/>
                          </a:solidFill>
                          <a:latin typeface="Calibri"/>
                        </a:rPr>
                        <a:t>מעל 2000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211.5</a:t>
                      </a:r>
                      <a:endParaRPr lang="en-US" sz="1400" b="0"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a:solidFill>
                            <a:srgbClr val="000000"/>
                          </a:solidFill>
                          <a:latin typeface="Calibri"/>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42.3</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156">
                <a:tc>
                  <a:txBody>
                    <a:bodyPr/>
                    <a:lstStyle/>
                    <a:p>
                      <a:pPr algn="l" rtl="0" fontAlgn="b"/>
                      <a:r>
                        <a:rPr lang="en-US" sz="1400" b="0" i="0" u="none" strike="noStrike">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b"/>
                      <a:r>
                        <a:rPr lang="he-IL" sz="1400" b="0" i="0" u="none" strike="noStrike">
                          <a:solidFill>
                            <a:srgbClr val="000000"/>
                          </a:solidFill>
                          <a:latin typeface="Calibri"/>
                        </a:rPr>
                        <a:t>תעריף ממוצע</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255.2</a:t>
                      </a:r>
                      <a:endParaRPr lang="en-US" sz="1400" b="0"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51.04</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056184" y="4953744"/>
          <a:ext cx="7776864" cy="1550670"/>
        </p:xfrm>
        <a:graphic>
          <a:graphicData uri="http://schemas.openxmlformats.org/drawingml/2006/table">
            <a:tbl>
              <a:tblPr rtl="1"/>
              <a:tblGrid>
                <a:gridCol w="1135770"/>
                <a:gridCol w="946812"/>
                <a:gridCol w="1794338"/>
                <a:gridCol w="2448879"/>
                <a:gridCol w="1451065"/>
              </a:tblGrid>
              <a:tr h="390525">
                <a:tc>
                  <a:txBody>
                    <a:bodyPr/>
                    <a:lstStyle/>
                    <a:p>
                      <a:pPr algn="r" rtl="1" fontAlgn="ctr"/>
                      <a:r>
                        <a:rPr lang="he-IL" sz="1400" b="0" i="0" u="none" strike="noStrike" dirty="0" smtClean="0">
                          <a:solidFill>
                            <a:srgbClr val="000000"/>
                          </a:solidFill>
                          <a:latin typeface="Calibri"/>
                        </a:rPr>
                        <a:t>שימושים *</a:t>
                      </a:r>
                      <a:endParaRPr lang="he-IL" sz="1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he-IL" sz="1400" b="0" i="0" u="none" strike="noStrike">
                          <a:solidFill>
                            <a:srgbClr val="000000"/>
                          </a:solidFill>
                          <a:latin typeface="Calibri"/>
                        </a:rPr>
                        <a:t>מ"ר</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he-IL" sz="1400" b="0" i="0" u="none" strike="noStrike">
                          <a:solidFill>
                            <a:srgbClr val="000000"/>
                          </a:solidFill>
                          <a:latin typeface="Calibri"/>
                        </a:rPr>
                        <a:t>הכנסת ארנונה שנתית ללא הנחה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he-IL" sz="1400" b="0" i="0" u="none" strike="noStrike">
                          <a:solidFill>
                            <a:srgbClr val="000000"/>
                          </a:solidFill>
                          <a:latin typeface="Calibri"/>
                        </a:rPr>
                        <a:t>הכנסה ארנונה שנתית בפועל</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rtl="1" fontAlgn="ctr"/>
                      <a:r>
                        <a:rPr lang="he-IL" sz="1400" b="0" i="0" u="none" strike="noStrike" dirty="0">
                          <a:solidFill>
                            <a:srgbClr val="000000"/>
                          </a:solidFill>
                          <a:latin typeface="Calibri"/>
                        </a:rPr>
                        <a:t>שווי היתרון </a:t>
                      </a:r>
                      <a:r>
                        <a:rPr lang="en-US" sz="1400" b="0" i="0" u="none" strike="noStrike" dirty="0" smtClean="0">
                          <a:solidFill>
                            <a:srgbClr val="000000"/>
                          </a:solidFill>
                          <a:latin typeface="Calibri"/>
                        </a:rPr>
                        <a:t/>
                      </a:r>
                      <a:br>
                        <a:rPr lang="en-US" sz="1400" b="0" i="0" u="none" strike="noStrike" dirty="0" smtClean="0">
                          <a:solidFill>
                            <a:srgbClr val="000000"/>
                          </a:solidFill>
                          <a:latin typeface="Calibri"/>
                        </a:rPr>
                      </a:br>
                      <a:r>
                        <a:rPr lang="he-IL" sz="1400" b="0" i="0" u="none" strike="noStrike" dirty="0" smtClean="0">
                          <a:solidFill>
                            <a:srgbClr val="000000"/>
                          </a:solidFill>
                          <a:latin typeface="Calibri"/>
                        </a:rPr>
                        <a:t>התחרותי</a:t>
                      </a:r>
                      <a:r>
                        <a:rPr lang="en-US" sz="1400" b="0" i="0" u="none" strike="noStrike" dirty="0" smtClean="0">
                          <a:solidFill>
                            <a:srgbClr val="000000"/>
                          </a:solidFill>
                          <a:latin typeface="Calibri"/>
                        </a:rPr>
                        <a:t/>
                      </a:r>
                      <a:br>
                        <a:rPr lang="en-US" sz="1400" b="0" i="0" u="none" strike="noStrike" dirty="0" smtClean="0">
                          <a:solidFill>
                            <a:srgbClr val="000000"/>
                          </a:solidFill>
                          <a:latin typeface="Calibri"/>
                        </a:rPr>
                      </a:br>
                      <a:r>
                        <a:rPr lang="he-IL" sz="1400" b="0" i="0" u="none" strike="noStrike" dirty="0" smtClean="0">
                          <a:solidFill>
                            <a:srgbClr val="000000"/>
                          </a:solidFill>
                          <a:latin typeface="Calibri"/>
                        </a:rPr>
                        <a:t>לגב ים</a:t>
                      </a:r>
                      <a:r>
                        <a:rPr lang="he-IL" sz="1400" b="0" i="0" u="none" strike="noStrike" baseline="0" dirty="0" smtClean="0">
                          <a:solidFill>
                            <a:srgbClr val="000000"/>
                          </a:solidFill>
                          <a:latin typeface="Calibri"/>
                        </a:rPr>
                        <a:t> (50.1% מההפרש)</a:t>
                      </a:r>
                      <a:endParaRPr lang="en-US" sz="1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r" rtl="1" fontAlgn="b"/>
                      <a:r>
                        <a:rPr lang="he-IL" sz="1400" b="0" i="0" u="none" strike="noStrike">
                          <a:solidFill>
                            <a:srgbClr val="000000"/>
                          </a:solidFill>
                          <a:latin typeface="Calibri"/>
                        </a:rPr>
                        <a:t>הייטק ומשרדים</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194,000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49,509,188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9,901,838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r" rtl="1" fontAlgn="b"/>
                      <a:r>
                        <a:rPr lang="he-IL" sz="1400" b="0" i="0" u="none" strike="noStrike">
                          <a:solidFill>
                            <a:srgbClr val="000000"/>
                          </a:solidFill>
                          <a:latin typeface="Calibri"/>
                        </a:rPr>
                        <a:t>חניונים</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59,000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15,056,918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3,011,384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0025">
                <a:tc>
                  <a:txBody>
                    <a:bodyPr/>
                    <a:lstStyle/>
                    <a:p>
                      <a:pPr algn="r" rtl="1" fontAlgn="b"/>
                      <a:r>
                        <a:rPr lang="he-IL" sz="1400" b="0" i="0" u="none" strike="noStrike" dirty="0">
                          <a:solidFill>
                            <a:srgbClr val="000000"/>
                          </a:solidFill>
                          <a:latin typeface="Calibri"/>
                        </a:rPr>
                        <a:t>מסחר ותעשייה</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2,000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50,700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10,140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rtl="0"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r" rtl="1" fontAlgn="b"/>
                      <a:r>
                        <a:rPr lang="he-IL" sz="1400" b="0" i="0" u="none" strike="noStrike">
                          <a:solidFill>
                            <a:srgbClr val="000000"/>
                          </a:solidFill>
                          <a:latin typeface="Calibri"/>
                        </a:rPr>
                        <a:t>סה"כ</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14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64,616,806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12,923,361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rtl="0"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383">
                <a:tc>
                  <a:txBody>
                    <a:bodyPr/>
                    <a:lstStyle/>
                    <a:p>
                      <a:pPr algn="r" rtl="0" fontAlgn="b"/>
                      <a:r>
                        <a:rPr lang="en-US" sz="1400" b="0" i="0" u="none" strike="noStrike" dirty="0">
                          <a:solidFill>
                            <a:srgbClr val="000000"/>
                          </a:solidFill>
                          <a:latin typeface="Calibri"/>
                        </a:rPr>
                        <a:t> </a:t>
                      </a:r>
                      <a:r>
                        <a:rPr lang="he-IL" sz="1400" b="0" i="0" u="none" strike="noStrike" dirty="0" smtClean="0">
                          <a:solidFill>
                            <a:srgbClr val="000000"/>
                          </a:solidFill>
                          <a:latin typeface="Calibri"/>
                        </a:rPr>
                        <a:t>הפרש</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4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0" i="0" u="none" strike="noStrike" dirty="0" smtClean="0">
                          <a:solidFill>
                            <a:srgbClr val="000000"/>
                          </a:solidFill>
                          <a:latin typeface="Calibri"/>
                        </a:rPr>
                        <a:t>51,693,445 </a:t>
                      </a:r>
                      <a:endParaRPr lang="en-US" sz="14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smtClean="0">
                          <a:solidFill>
                            <a:srgbClr val="000000"/>
                          </a:solidFill>
                          <a:latin typeface="Calibri"/>
                        </a:rPr>
                        <a:t>25,898,416 </a:t>
                      </a:r>
                      <a:endParaRPr lang="en-US" sz="1400" b="1"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696144" y="6825952"/>
            <a:ext cx="8352928" cy="307777"/>
          </a:xfrm>
          <a:prstGeom prst="rect">
            <a:avLst/>
          </a:prstGeom>
          <a:noFill/>
        </p:spPr>
        <p:txBody>
          <a:bodyPr wrap="square" rtlCol="1">
            <a:spAutoFit/>
          </a:bodyPr>
          <a:lstStyle/>
          <a:p>
            <a:pPr algn="r" rtl="1"/>
            <a:r>
              <a:rPr lang="he-IL" sz="1400" dirty="0" smtClean="0"/>
              <a:t>* - מתוך נתוני חברת גב-ים בדוח 2012</a:t>
            </a:r>
            <a:endParaRPr lang="he-IL"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r" rtl="1"/>
            <a:r>
              <a:rPr lang="he-IL" sz="4000" dirty="0" smtClean="0"/>
              <a:t>תקורות התפעול של התאגיד העירוני "החברה המשותפת למתחם בתי הזיקוק בע"מ"</a:t>
            </a:r>
            <a:endParaRPr lang="en-US" sz="4000" dirty="0"/>
          </a:p>
        </p:txBody>
      </p:sp>
      <p:sp>
        <p:nvSpPr>
          <p:cNvPr id="5" name="Content Placeholder 4"/>
          <p:cNvSpPr>
            <a:spLocks noGrp="1"/>
          </p:cNvSpPr>
          <p:nvPr>
            <p:ph sz="quarter" idx="1"/>
          </p:nvPr>
        </p:nvSpPr>
        <p:spPr/>
        <p:txBody>
          <a:bodyPr>
            <a:normAutofit/>
          </a:bodyPr>
          <a:lstStyle/>
          <a:p>
            <a:pPr algn="r" rtl="1"/>
            <a:r>
              <a:rPr lang="he-IL" sz="3200" dirty="0" smtClean="0"/>
              <a:t>במסגרת הסכם הפשרה מול החברות במתחם בתי הזיקוק, בראשן בז"ן, הוקם ב-2008 תאגיד עירוני משותף לחיפה, קריית אתא, נשר ומ.א. זבולון (45%,25%,15%,15%)</a:t>
            </a:r>
          </a:p>
          <a:p>
            <a:pPr algn="r" rtl="1"/>
            <a:r>
              <a:rPr lang="he-IL" sz="3200" dirty="0" smtClean="0"/>
              <a:t>התאגיד </a:t>
            </a:r>
            <a:r>
              <a:rPr lang="he-IL" sz="3200" dirty="0" smtClean="0"/>
              <a:t>לא מופיע ברישומי הדוחות של חיפה ולמרות מאמצי החיפוש שנעשו על מנת לקבל עליו מידע, טרם נמצא מידע אשר מסביר מי מנהל אותו ומהם התקורות של הניהול, זאת למרות שעפ"י הדוחות של הערים האחרות, מחלקת הגביה של חיפה היא זו שמבצעת את גביית הכספים בפועל. </a:t>
            </a:r>
            <a:endParaRPr lang="he-IL" sz="3200" dirty="0" smtClean="0"/>
          </a:p>
          <a:p>
            <a:pPr algn="r" rtl="1"/>
            <a:endParaRPr lang="he-IL" sz="32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r" rtl="1"/>
            <a:r>
              <a:rPr lang="he-IL" sz="4000" dirty="0" smtClean="0"/>
              <a:t>גורמים ממשלתיים ובהסכמי סיפוח שטחים</a:t>
            </a:r>
            <a:endParaRPr lang="en-US" sz="4000" dirty="0"/>
          </a:p>
        </p:txBody>
      </p:sp>
      <p:sp>
        <p:nvSpPr>
          <p:cNvPr id="5" name="Content Placeholder 4"/>
          <p:cNvSpPr>
            <a:spLocks noGrp="1"/>
          </p:cNvSpPr>
          <p:nvPr>
            <p:ph sz="quarter" idx="1"/>
          </p:nvPr>
        </p:nvSpPr>
        <p:spPr/>
        <p:txBody>
          <a:bodyPr>
            <a:normAutofit/>
          </a:bodyPr>
          <a:lstStyle/>
          <a:p>
            <a:pPr algn="r" rtl="1"/>
            <a:r>
              <a:rPr lang="he-IL" sz="3200" dirty="0" smtClean="0"/>
              <a:t>בעשור האחרון גדל שטחה המוניציפלי של חיפה בזכות מספר סיפוחים של שטחים כגון שטחים בנמל וסיפוח מתחם בתי הזיקוק.</a:t>
            </a:r>
          </a:p>
          <a:p>
            <a:pPr algn="r" rtl="1"/>
            <a:r>
              <a:rPr lang="he-IL" sz="3200" dirty="0" smtClean="0"/>
              <a:t>במסגרת הסיפוחים הללו נקבעו כללים אשר בפועל מצמצמים את האפשרות של חיפה לגבות כספים מהגורמים שנמצאים בשטחים וכן להוצאות משפטיות רבות בגין תביעות שמגישה העירייה כנגד הגופים הללו.</a:t>
            </a:r>
          </a:p>
          <a:p>
            <a:pPr lvl="1"/>
            <a:r>
              <a:rPr lang="he-IL" sz="2900" dirty="0" smtClean="0">
                <a:hlinkClick r:id="rId2"/>
              </a:rPr>
              <a:t>תוצאות של תביעה מול נמלי ישראל</a:t>
            </a:r>
            <a:endParaRPr lang="he-IL" sz="2900" dirty="0" smtClean="0"/>
          </a:p>
          <a:p>
            <a:pPr lvl="1"/>
            <a:r>
              <a:rPr lang="he-IL" sz="2900" dirty="0" smtClean="0">
                <a:hlinkClick r:id="rId3"/>
              </a:rPr>
              <a:t>תביעה שהוגשה נגד משרד הבטחון</a:t>
            </a:r>
            <a:endParaRPr lang="he-IL" sz="2900" dirty="0" smtClean="0"/>
          </a:p>
          <a:p>
            <a:pPr algn="r" rtl="1"/>
            <a:endParaRPr lang="he-IL" sz="3200" dirty="0" smtClean="0"/>
          </a:p>
        </p:txBody>
      </p:sp>
      <p:sp>
        <p:nvSpPr>
          <p:cNvPr id="6" name="TextBox 5"/>
          <p:cNvSpPr txBox="1"/>
          <p:nvPr/>
        </p:nvSpPr>
        <p:spPr>
          <a:xfrm>
            <a:off x="696144" y="6825952"/>
            <a:ext cx="8352928" cy="523220"/>
          </a:xfrm>
          <a:prstGeom prst="rect">
            <a:avLst/>
          </a:prstGeom>
          <a:noFill/>
        </p:spPr>
        <p:txBody>
          <a:bodyPr wrap="square" rtlCol="1">
            <a:spAutoFit/>
          </a:bodyPr>
          <a:lstStyle/>
          <a:p>
            <a:pPr algn="r" rtl="1"/>
            <a:r>
              <a:rPr lang="he-IL" sz="1400" dirty="0" smtClean="0"/>
              <a:t>הקרדיט לכתבות הוא לאתר </a:t>
            </a:r>
            <a:r>
              <a:rPr lang="en-US" sz="1400" dirty="0" smtClean="0"/>
              <a:t>News1</a:t>
            </a:r>
            <a:r>
              <a:rPr lang="he-IL" sz="1400" dirty="0" smtClean="0"/>
              <a:t> שתמיד מצליח להפתיע לטובה בכמות המידע שהוא מצליח להביא לידיעת הציבור</a:t>
            </a:r>
            <a:endParaRPr lang="he-IL"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he-IL" sz="4000" dirty="0" smtClean="0"/>
              <a:t>נספח פערי נתונים</a:t>
            </a:r>
            <a:r>
              <a:rPr lang="he-IL" dirty="0" smtClean="0"/>
              <a:t> </a:t>
            </a:r>
            <a:endParaRPr lang="en-US" dirty="0"/>
          </a:p>
        </p:txBody>
      </p:sp>
      <p:sp>
        <p:nvSpPr>
          <p:cNvPr id="5" name="Subtitle 4"/>
          <p:cNvSpPr>
            <a:spLocks noGrp="1"/>
          </p:cNvSpPr>
          <p:nvPr>
            <p:ph type="subTitle" idx="1"/>
          </p:nvPr>
        </p:nvSpPr>
        <p:spPr/>
        <p:txBody>
          <a:bodyPr>
            <a:normAutofit/>
          </a:bodyPr>
          <a:lstStyle/>
          <a:p>
            <a:r>
              <a:rPr lang="he-IL" sz="2400" dirty="0" smtClean="0"/>
              <a:t>והערות אחרות</a:t>
            </a:r>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r" rtl="1"/>
            <a:r>
              <a:rPr lang="he-IL" sz="4000" dirty="0" smtClean="0"/>
              <a:t>מגבלות הכותב</a:t>
            </a:r>
            <a:endParaRPr lang="en-US" sz="4000" dirty="0"/>
          </a:p>
        </p:txBody>
      </p:sp>
      <p:sp>
        <p:nvSpPr>
          <p:cNvPr id="5" name="Content Placeholder 4"/>
          <p:cNvSpPr>
            <a:spLocks noGrp="1"/>
          </p:cNvSpPr>
          <p:nvPr>
            <p:ph sz="quarter" idx="1"/>
          </p:nvPr>
        </p:nvSpPr>
        <p:spPr/>
        <p:txBody>
          <a:bodyPr>
            <a:normAutofit lnSpcReduction="10000"/>
          </a:bodyPr>
          <a:lstStyle/>
          <a:p>
            <a:pPr algn="r" rtl="1"/>
            <a:r>
              <a:rPr lang="he-IL" sz="3200" dirty="0" smtClean="0"/>
              <a:t>נבירה בדוחות כספיים לאדם שאינו רו"ח היא לעיתים משימה לא קלה. אחת הסיבות להגשת בקשת חופש מידע לעיריית חיפה נובעת מפערים שלעיתים לא ברורים למי שאינו רו"ח</a:t>
            </a:r>
          </a:p>
          <a:p>
            <a:pPr algn="r" rtl="1"/>
            <a:r>
              <a:rPr lang="he-IL" sz="3200" dirty="0" smtClean="0"/>
              <a:t>נכון למועד זה טרם התקבלו כל התשובות לשאלות שהגשתי לעיריית חיפה, אשר טוענת שחלק מהנתונים שהוגדרו כ"חריגים" הם תוצאה של פעולות חשבונאיות. בעוד שהכותב נותן אפשרות למענה לשאלות, ישנם סכומי כספים (מדובר על מאות מיליוני שקלים) שלא ניתן לפטור "מסיבות חשבונאיות", גם אם יש כאלה והן מוצדקות</a:t>
            </a:r>
            <a:endParaRPr lang="he-IL" sz="2900" dirty="0" smtClean="0"/>
          </a:p>
          <a:p>
            <a:pPr algn="r" rtl="1"/>
            <a:endParaRPr lang="he-IL" sz="3200"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נתניה">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נתניה</Template>
  <TotalTime>3760</TotalTime>
  <Words>1730</Words>
  <Application>Microsoft Office PowerPoint</Application>
  <PresentationFormat>Custom</PresentationFormat>
  <Paragraphs>211</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נתניה</vt:lpstr>
      <vt:lpstr>ניתוח הרשות של המדד המוניציפלי</vt:lpstr>
      <vt:lpstr>תקציר </vt:lpstr>
      <vt:lpstr>תוכן עניינים</vt:lpstr>
      <vt:lpstr>נושאים שנבדקו במסגרת ניתוח ההכנסות של חיפה</vt:lpstr>
      <vt:lpstr>ניתוח תעריפי הארנונה</vt:lpstr>
      <vt:lpstr>השוואת צווי הארנונה של חיפה ואשדוד תעריפי הארנונה למגורים בחיפה יקרים (בהרבה)</vt:lpstr>
      <vt:lpstr>השוואת צווי הארנונה של חיפה ואשדוד התעריפים בחיפה גבוהים ב-60% מסיווגי הנכסים שלא למגורים </vt:lpstr>
      <vt:lpstr>השוואת צווי הארנונה של חיפה ואשדוד נתוני הלמ"ס תומכים את הממצאים בהשוואת הצווים</vt:lpstr>
      <vt:lpstr>מסקנה – תעריפי הארנונה אינם מסבירים את הפערים</vt:lpstr>
      <vt:lpstr>ניתוח נתוני הגביה, פיגורים וחובות מסופקים</vt:lpstr>
      <vt:lpstr>מקורות ההכנסה העצמיים – גביה שוטפת* הגביה השנתית השוטפת (נטו) מהתושבים גבוה בממוצע לעומת הגביה הנמוכה מארנונה שאינה ממגורים, עסקים ויזמים</vt:lpstr>
      <vt:lpstr>מקורות ההכנסה העצמיים – ארנונה חובות העבר אינם נגבים וחלקם אף בוטלו בהיקפים גדולים</vt:lpstr>
      <vt:lpstr>מקורות ההכנסה העצמיים – ארנונה יתרות הפיגורים והחובות המסופקים בגידול, לצד זיכויי חובות גדולים = אובדן הכנסה משמעותי לרשות מעסקים ומהמדינה</vt:lpstr>
      <vt:lpstr>מקורות הכנסה עצמיים שאינם מארנונה אחוזי גביה נמוכים של מיסי בינוי לצד העברות עתק לחשבון חובות מסופקים = אובדן הכנסה משמעותי לרשות לטובת בעלי קרקעות/יזמים</vt:lpstr>
      <vt:lpstr>אופן קביעת החובות מסופקים בחיפה אינו ברור והכלל בהכנסות חד פעמיות מוביל לויתור על מרבית החוב</vt:lpstr>
      <vt:lpstr>95% גביה של מיסי בניה (כמו בת"א) היו מאפשרים לחיפה למחוק את יתרת המלוות ב-2011 ולחסוך עלויות מימון</vt:lpstr>
      <vt:lpstr>מסקנה – גביית פיגורים נמוכה ומחיקת החובות ארנונה והכנסות חד פעמיות עולים לחיפה (ולתושבים) הרבה כסף</vt:lpstr>
      <vt:lpstr>ניתוח גורמים נוספים אשר משפיעים על הכנסות העיר</vt:lpstr>
      <vt:lpstr>הנחות הארנונה במתחם מת"מ מסבסדות את היתרון התחרותי של גב-ים בכ-25.9 מיליון שקלים (2012)</vt:lpstr>
      <vt:lpstr>תקורות התפעול של התאגיד העירוני "החברה המשותפת למתחם בתי הזיקוק בע"מ"</vt:lpstr>
      <vt:lpstr>גורמים ממשלתיים ובהסכמי סיפוח שטחים</vt:lpstr>
      <vt:lpstr>נספח פערי נתונים </vt:lpstr>
      <vt:lpstr>מגבלות הכותב</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ניתוח הרשות על פי המדד המוניציפלי</dc:title>
  <dc:creator>יוגב שרביט</dc:creator>
  <cp:lastModifiedBy>Yogev Sharvit</cp:lastModifiedBy>
  <cp:revision>292</cp:revision>
  <dcterms:created xsi:type="dcterms:W3CDTF">2013-08-24T19:45:31Z</dcterms:created>
  <dcterms:modified xsi:type="dcterms:W3CDTF">2014-08-26T16:42:15Z</dcterms:modified>
</cp:coreProperties>
</file>