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16.xml" ContentType="application/vnd.openxmlformats-officedocument.drawingml.char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9" r:id="rId17"/>
    <p:sldId id="280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1" r:id="rId27"/>
  </p:sldIdLst>
  <p:sldSz cx="9144000" cy="6858000" type="screen4x3"/>
  <p:notesSz cx="6797675" cy="985678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סגנון ביניים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סגנון ביניים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80" d="100"/>
          <a:sy n="80" d="100"/>
        </p:scale>
        <p:origin x="-108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489;&#1514;%20&#1497;&#1501;\&#1488;%20&#1493;&#1506;&#1491;&#1492;%2011.2014\&#1488;&#1497;&#1505;&#1493;&#1507;%20&#1504;&#1514;&#1493;&#1504;&#1497;&#1501;%20&#1489;&#1514;%20&#1497;&#1501;%20&#1513;&#1497;&#1504;&#1493;&#1497;&#1497;&#1501;%20&#1493;&#1490;&#1512;&#1508;&#1497;&#1501;%20&#1513;&#1500;&#1502;&#1492;%202.11.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488;&#1497;&#1505;&#1493;&#1507;%20&#1504;&#1514;&#1493;&#1504;&#1497;&#1501;%20&#1489;&#1514;%20&#1497;&#1501;%20&#1513;&#1497;&#1504;&#1493;&#1497;&#1497;&#1501;%20&#1493;&#1490;&#1512;&#1508;&#1497;&#1501;%20&#1513;&#1500;&#1502;&#1492;%201.11.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488;&#1497;&#1505;&#1493;&#1507;%20&#1504;&#1514;&#1493;&#1504;&#1497;&#1501;%20&#1489;&#1514;%20&#1497;&#1501;%20&#1513;&#1497;&#1504;&#1493;&#1497;&#1497;&#1501;%20&#1493;&#1490;&#1512;&#1508;&#1497;&#1501;%20&#1513;&#1500;&#1502;&#1492;%201.11.14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513;&#1512;%20&#1492;&#1508;&#1504;&#1497;&#1501;%208.2013\&#1488;%20&#1513;&#1512;%20&#1492;&#1508;&#1504;&#1497;&#1501;%208.2013\&#1514;&#1512;&#1513;&#1497;&#1502;&#1497;&#1501;\&#1505;&#1493;&#1508;&#1497;%20&#1514;&#1493;&#1505;&#1508;&#1514;%20&#1513;&#1511;&#1508;&#1497;&#1501;%20&#1502;&#1490;&#1493;&#1512;&#1497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489;&#1514;%20&#1497;&#1501;\&#1488;%20&#1493;&#1506;&#1491;&#1492;%2011.2014\&#1504;&#1514;&#1493;&#1504;&#1497;&#1501;%20%20&#1492;&#1513;&#1493;&#1493;&#1488;&#1514;&#1497;&#1497;&#1501;%20&#1493;&#1508;&#1506;&#1512;&#1497;&#1501;%202012%202.11.1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513;&#1512;%20&#1492;&#1508;&#1504;&#1497;&#1501;%208.2013\&#1488;%20&#1513;&#1512;%20&#1492;&#1508;&#1504;&#1497;&#1501;%208.2013\&#1514;&#1512;&#1513;&#1497;&#1502;&#1497;&#1501;\&#1505;&#1493;&#1508;&#1497;%20&#1514;&#1493;&#1505;&#1508;&#1514;%20&#1513;&#1511;&#1508;&#1497;&#1501;%20&#1502;&#1490;&#1493;&#1512;&#1497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504;&#1514;&#1493;&#1504;&#1497;&#1501;%20%20&#1492;&#1513;&#1493;&#1493;&#1488;&#1514;&#1497;&#1497;&#1501;%20&#1493;&#1508;&#1506;&#1512;&#1497;&#1501;%202012%204.11.14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488;&#1497;&#1505;&#1493;&#1507;%20&#1504;&#1514;&#1493;&#1504;&#1497;&#1501;%20&#1489;&#1514;%20&#1497;&#1501;%20&#1513;&#1497;&#1504;&#1493;&#1497;&#1497;&#1501;%20&#1493;&#1490;&#1512;&#1508;&#1497;&#1501;%20&#1513;&#1500;&#1502;&#1492;%201.11.14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488;&#1497;&#1505;&#1493;&#1507;%20&#1504;&#1514;&#1493;&#1504;&#1497;&#1501;%20&#1489;&#1514;%20&#1497;&#1501;%20&#1513;&#1497;&#1504;&#1493;&#1497;&#1497;&#1501;%20&#1493;&#1490;&#1512;&#1508;&#1497;&#1501;%20&#1513;&#1500;&#1502;&#1492;%201.11.14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488;&#1497;&#1505;&#1493;&#1507;%20&#1504;&#1514;&#1493;&#1504;&#1497;&#1501;%20&#1489;&#1514;%20&#1497;&#1501;%20&#1513;&#1497;&#1504;&#1493;&#1497;&#1497;&#1501;%20&#1493;&#1490;&#1512;&#1508;&#1497;&#1501;%20&#1513;&#1500;&#1502;&#1492;%201.11.14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504;&#1514;&#1493;&#1504;&#1497;&#1501;%20%20&#1492;&#1513;&#1493;&#1493;&#1488;&#1514;&#1497;&#1497;&#1501;%20&#1493;&#1508;&#1506;&#1512;&#1497;&#1501;%202012%201.11.14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488;&#1497;&#1505;&#1493;&#1507;%20&#1504;&#1514;&#1493;&#1504;&#1497;&#1501;%20&#1489;&#1514;%20&#1497;&#1501;%20&#1513;&#1497;&#1504;&#1493;&#1497;&#1497;&#1501;%20&#1493;&#1490;&#1512;&#1508;&#1497;&#1501;%20&#1513;&#1500;&#1502;&#1492;%201.11.14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488;&#1497;&#1505;&#1493;&#1507;%20&#1504;&#1514;&#1493;&#1504;&#1497;&#1501;%20&#1489;&#1514;%20&#1497;&#1501;%20&#1513;&#1497;&#1504;&#1493;&#1497;&#1497;&#1501;%20&#1493;&#1490;&#1512;&#1508;&#1497;&#1501;%20&#1513;&#1500;&#1502;&#1492;%201.11.14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488;&#1497;&#1505;&#1493;&#1507;%20&#1504;&#1514;&#1493;&#1504;&#1497;&#1501;%20&#1489;&#1514;%20&#1497;&#1501;%20&#1513;&#1497;&#1504;&#1493;&#1497;&#1497;&#1501;%20&#1493;&#1490;&#1512;&#1508;&#1497;&#1501;%20&#1513;&#1500;&#1502;&#1492;%201.11.14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488;&#1497;&#1505;&#1493;&#1507;%20&#1504;&#1514;&#1493;&#1504;&#1497;&#1501;%20&#1489;&#1514;%20&#1497;&#1501;%20&#1513;&#1497;&#1504;&#1493;&#1497;&#1497;&#1501;%20&#1493;&#1490;&#1512;&#1508;&#1497;&#1501;%20&#1513;&#1500;&#1502;&#1492;%201.11.14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504;&#1514;&#1493;&#1504;&#1497;&#1501;%20%20&#1492;&#1513;&#1493;&#1493;&#1488;&#1514;&#1497;&#1497;&#1501;%20&#1493;&#1508;&#1506;&#1512;&#1497;&#1501;%202012%201.11.14.xlsx" TargetMode="External"/><Relationship Id="rId1" Type="http://schemas.openxmlformats.org/officeDocument/2006/relationships/themeOverride" Target="../theme/themeOverride1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504;&#1514;&#1493;&#1504;&#1497;&#1501;%20%20&#1492;&#1513;&#1493;&#1493;&#1488;&#1514;&#1497;&#1497;&#1501;%20&#1493;&#1508;&#1506;&#1512;&#1497;&#1501;%202012%201.11.14.xlsx" TargetMode="External"/><Relationship Id="rId1" Type="http://schemas.openxmlformats.org/officeDocument/2006/relationships/themeOverride" Target="../theme/themeOverride2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489;&#1514;%20&#1497;&#1501;\&#1488;%20&#1493;&#1506;&#1491;&#1492;%2011.2014\&#1504;&#1514;&#1493;&#1504;&#1497;&#1501;%20%20&#1492;&#1513;&#1493;&#1493;&#1488;&#1514;&#1497;&#1497;&#1501;%20&#1493;&#1508;&#1506;&#1512;&#1497;&#1501;%202012%202.11.14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489;&#1514;%20&#1497;&#1501;\&#1488;%20&#1493;&#1506;&#1491;&#1492;%2011.2014\&#1504;&#1514;&#1493;&#1504;&#1497;&#1501;%20%20&#1492;&#1513;&#1493;&#1493;&#1488;&#1514;&#1497;&#1497;&#1501;%20&#1493;&#1508;&#1506;&#1512;&#1497;&#1501;%202012%202.11.14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489;&#1514;%20&#1497;&#1501;\&#1488;%20&#1493;&#1506;&#1491;&#1492;%2011.2014\&#1504;&#1514;&#1493;&#1504;&#1497;&#1501;%20%20&#1492;&#1513;&#1493;&#1493;&#1488;&#1514;&#1497;&#1497;&#1501;%20&#1493;&#1508;&#1506;&#1512;&#1497;&#1501;%202012%202.11.14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1\work\docs\&#1500;&#1511;&#1493;&#1495;&#1493;&#1514;\&#1506;&#1497;&#1512;&#1497;&#1514;%20&#1489;&#1514;-&#1497;&#1501;\&#1488;%20&#1493;&#1506;&#1491;&#1492;%2011.2014\&#1504;&#1514;&#1493;&#1504;&#1497;&#1501;%20%20&#1492;&#1513;&#1493;&#1493;&#1488;&#1514;&#1497;&#1497;&#1501;%20&#1493;&#1508;&#1506;&#1512;&#1497;&#1501;%202012%201.11.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/>
              <a:t>תקציב</a:t>
            </a:r>
            <a:r>
              <a:rPr lang="he-IL" baseline="0"/>
              <a:t> מול ביצוע 2003-2013</a:t>
            </a:r>
            <a:endParaRPr lang="en-US"/>
          </a:p>
        </c:rich>
      </c:tx>
      <c:layout>
        <c:manualLayout>
          <c:xMode val="edge"/>
          <c:yMode val="edge"/>
          <c:x val="0.6342658968182997"/>
          <c:y val="3.7545921187966937E-2"/>
        </c:manualLayout>
      </c:layout>
    </c:title>
    <c:plotArea>
      <c:layout/>
      <c:lineChart>
        <c:grouping val="standard"/>
        <c:ser>
          <c:idx val="0"/>
          <c:order val="0"/>
          <c:tx>
            <c:strRef>
              <c:f>'[איסוף נתונים בת ים שינויים וגרפים שלמה 2.11.14.xlsx]היקף תקציב מול ביצוע  M'!$B$7</c:f>
              <c:strCache>
                <c:ptCount val="1"/>
                <c:pt idx="0">
                  <c:v>תקציב שנתי </c:v>
                </c:pt>
              </c:strCache>
            </c:strRef>
          </c:tx>
          <c:marker>
            <c:symbol val="diamond"/>
            <c:size val="5"/>
          </c:marker>
          <c:dLbls>
            <c:dLbl>
              <c:idx val="1"/>
              <c:layout>
                <c:manualLayout>
                  <c:x val="-4.9220478592735734E-2"/>
                  <c:y val="5.057996782660233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1809157275722394E-2"/>
                  <c:y val="3.891342850436379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1809157275722394E-2"/>
                  <c:y val="4.3840750504856515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4976220220100905E-2"/>
                  <c:y val="4.8768072505349265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3.9726814636668675E-2"/>
                  <c:y val="5.862271650633472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9726814636668675E-2"/>
                  <c:y val="5.3695394505842035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3.8143283164479423E-2"/>
                  <c:y val="4.3840750504856557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3.9726814636668675E-2"/>
                  <c:y val="3.3986106503871051E-2"/>
                </c:manualLayout>
              </c:layout>
              <c:dLblPos val="r"/>
              <c:showVal val="1"/>
            </c:dLbl>
            <c:dLbl>
              <c:idx val="9"/>
              <c:layout>
                <c:manualLayout>
                  <c:x val="-3.9726814636668793E-2"/>
                  <c:y val="4.3840750504856515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t"/>
            <c:showVal val="1"/>
          </c:dLbls>
          <c:cat>
            <c:numRef>
              <c:f>'[איסוף נתונים בת ים שינויים וגרפים שלמה 2.11.14.xlsx]היקף תקציב מול ביצוע  M'!$C$6:$M$6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'[איסוף נתונים בת ים שינויים וגרפים שלמה 2.11.14.xlsx]היקף תקציב מול ביצוע  M'!$C$7:$M$7</c:f>
              <c:numCache>
                <c:formatCode>_ * #,##0_ ;_ * \-#,##0_ ;_ * "-"??_ ;_ @_ </c:formatCode>
                <c:ptCount val="11"/>
                <c:pt idx="0">
                  <c:v>449041</c:v>
                </c:pt>
                <c:pt idx="1">
                  <c:v>531774</c:v>
                </c:pt>
                <c:pt idx="2">
                  <c:v>543245</c:v>
                </c:pt>
                <c:pt idx="3">
                  <c:v>562521</c:v>
                </c:pt>
                <c:pt idx="4">
                  <c:v>594533</c:v>
                </c:pt>
                <c:pt idx="5">
                  <c:v>622143</c:v>
                </c:pt>
                <c:pt idx="6">
                  <c:v>617618</c:v>
                </c:pt>
                <c:pt idx="7">
                  <c:v>649668</c:v>
                </c:pt>
                <c:pt idx="8">
                  <c:v>665069</c:v>
                </c:pt>
                <c:pt idx="9">
                  <c:v>689681</c:v>
                </c:pt>
                <c:pt idx="10">
                  <c:v>737131</c:v>
                </c:pt>
              </c:numCache>
            </c:numRef>
          </c:val>
        </c:ser>
        <c:ser>
          <c:idx val="1"/>
          <c:order val="1"/>
          <c:tx>
            <c:strRef>
              <c:f>'[איסוף נתונים בת ים שינויים וגרפים שלמה 2.11.14.xlsx]היקף תקציב מול ביצוע  M'!$B$8</c:f>
              <c:strCache>
                <c:ptCount val="1"/>
                <c:pt idx="0">
                  <c:v>ביצוע שנתי</c:v>
                </c:pt>
              </c:strCache>
            </c:strRef>
          </c:tx>
          <c:dLbls>
            <c:dLbl>
              <c:idx val="0"/>
              <c:layout>
                <c:manualLayout>
                  <c:x val="-3.8004755332542203E-2"/>
                  <c:y val="-7.8837152007883729E-2"/>
                </c:manualLayout>
              </c:layout>
              <c:showVal val="1"/>
            </c:dLbl>
            <c:dLbl>
              <c:idx val="1"/>
              <c:layout>
                <c:manualLayout>
                  <c:x val="-3.1670629443785202E-2"/>
                  <c:y val="-8.3764474008376555E-2"/>
                </c:manualLayout>
              </c:layout>
              <c:showVal val="1"/>
            </c:dLbl>
            <c:dLbl>
              <c:idx val="2"/>
              <c:layout>
                <c:manualLayout>
                  <c:x val="-3.1670629443785202E-2"/>
                  <c:y val="-5.4200542005420016E-2"/>
                </c:manualLayout>
              </c:layout>
              <c:showVal val="1"/>
            </c:dLbl>
            <c:dLbl>
              <c:idx val="3"/>
              <c:layout>
                <c:manualLayout>
                  <c:x val="-3.8004755332542231E-2"/>
                  <c:y val="-4.9273220004927329E-2"/>
                </c:manualLayout>
              </c:layout>
              <c:showVal val="1"/>
            </c:dLbl>
            <c:dLbl>
              <c:idx val="4"/>
              <c:layout>
                <c:manualLayout>
                  <c:x val="-4.5922412693488478E-2"/>
                  <c:y val="-4.9273220004927329E-2"/>
                </c:manualLayout>
              </c:layout>
              <c:showVal val="1"/>
            </c:dLbl>
            <c:dLbl>
              <c:idx val="5"/>
              <c:layout>
                <c:manualLayout>
                  <c:x val="-4.4338881221299288E-2"/>
                  <c:y val="-4.4345898004434586E-2"/>
                </c:manualLayout>
              </c:layout>
              <c:showVal val="1"/>
            </c:dLbl>
            <c:dLbl>
              <c:idx val="6"/>
              <c:layout>
                <c:manualLayout>
                  <c:x val="-4.5922412693488533E-2"/>
                  <c:y val="-4.9273220004927329E-2"/>
                </c:manualLayout>
              </c:layout>
              <c:showVal val="1"/>
            </c:dLbl>
            <c:dLbl>
              <c:idx val="7"/>
              <c:layout>
                <c:manualLayout>
                  <c:x val="-4.2755349749110022E-2"/>
                  <c:y val="-4.4345898004434586E-2"/>
                </c:manualLayout>
              </c:layout>
              <c:showVal val="1"/>
            </c:dLbl>
            <c:dLbl>
              <c:idx val="8"/>
              <c:layout>
                <c:manualLayout>
                  <c:x val="-4.2755349749110022E-2"/>
                  <c:y val="-4.4345898004434586E-2"/>
                </c:manualLayout>
              </c:layout>
              <c:showVal val="1"/>
            </c:dLbl>
            <c:dLbl>
              <c:idx val="9"/>
              <c:layout>
                <c:manualLayout>
                  <c:x val="-4.5922412693488533E-2"/>
                  <c:y val="-3.9418576003941858E-2"/>
                </c:manualLayout>
              </c:layout>
              <c:showVal val="1"/>
            </c:dLbl>
            <c:dLbl>
              <c:idx val="10"/>
              <c:layout>
                <c:manualLayout>
                  <c:x val="-1.425178324970334E-2"/>
                  <c:y val="5.4200542005420065E-2"/>
                </c:manualLayout>
              </c:layout>
              <c:showVal val="1"/>
            </c:dLbl>
            <c:showVal val="1"/>
          </c:dLbls>
          <c:val>
            <c:numRef>
              <c:f>'[איסוף נתונים בת ים שינויים וגרפים שלמה 2.11.14.xlsx]היקף תקציב מול ביצוע  M'!$C$8:$M$8</c:f>
              <c:numCache>
                <c:formatCode>_ * #,##0_ ;_ * \-#,##0_ ;_ * "-"??_ ;_ @_ </c:formatCode>
                <c:ptCount val="11"/>
                <c:pt idx="0">
                  <c:v>547073</c:v>
                </c:pt>
                <c:pt idx="1">
                  <c:v>561391</c:v>
                </c:pt>
                <c:pt idx="2">
                  <c:v>582045</c:v>
                </c:pt>
                <c:pt idx="3">
                  <c:v>608297</c:v>
                </c:pt>
                <c:pt idx="4">
                  <c:v>618644</c:v>
                </c:pt>
                <c:pt idx="5">
                  <c:v>625678</c:v>
                </c:pt>
                <c:pt idx="6">
                  <c:v>630227</c:v>
                </c:pt>
                <c:pt idx="7">
                  <c:v>648935</c:v>
                </c:pt>
                <c:pt idx="8">
                  <c:v>666441</c:v>
                </c:pt>
                <c:pt idx="9">
                  <c:v>711523</c:v>
                </c:pt>
                <c:pt idx="10">
                  <c:v>734818</c:v>
                </c:pt>
              </c:numCache>
            </c:numRef>
          </c:val>
        </c:ser>
        <c:dLbls/>
        <c:marker val="1"/>
        <c:axId val="76834688"/>
        <c:axId val="76836224"/>
      </c:lineChart>
      <c:catAx>
        <c:axId val="76834688"/>
        <c:scaling>
          <c:orientation val="minMax"/>
        </c:scaling>
        <c:axPos val="b"/>
        <c:numFmt formatCode="General" sourceLinked="1"/>
        <c:tickLblPos val="nextTo"/>
        <c:crossAx val="76836224"/>
        <c:crosses val="autoZero"/>
        <c:auto val="1"/>
        <c:lblAlgn val="ctr"/>
        <c:lblOffset val="100"/>
      </c:catAx>
      <c:valAx>
        <c:axId val="76836224"/>
        <c:scaling>
          <c:orientation val="minMax"/>
          <c:min val="350000"/>
        </c:scaling>
        <c:axPos val="l"/>
        <c:majorGridlines/>
        <c:numFmt formatCode="_ * #,##0_ ;_ * \-#,##0_ ;_ * &quot;-&quot;??_ ;_ @_ " sourceLinked="1"/>
        <c:tickLblPos val="nextTo"/>
        <c:crossAx val="76834688"/>
        <c:crosses val="autoZero"/>
        <c:crossBetween val="between"/>
      </c:valAx>
    </c:plotArea>
    <c:legend>
      <c:legendPos val="l"/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>
        <c:manualLayout>
          <c:xMode val="edge"/>
          <c:yMode val="edge"/>
          <c:x val="0.66025314513076694"/>
          <c:y val="1.3923894041724541E-2"/>
        </c:manualLayout>
      </c:layout>
    </c:title>
    <c:plotArea>
      <c:layout/>
      <c:lineChart>
        <c:grouping val="standard"/>
        <c:ser>
          <c:idx val="3"/>
          <c:order val="0"/>
          <c:tx>
            <c:strRef>
              <c:f>'L גרעון בתקציב רגיל'!$A$10</c:f>
              <c:strCache>
                <c:ptCount val="1"/>
                <c:pt idx="0">
                  <c:v>גרעון מצטבר בתקציב הרגיל</c:v>
                </c:pt>
              </c:strCache>
            </c:strRef>
          </c:tx>
          <c:marker>
            <c:symbol val="diamond"/>
            <c:size val="5"/>
          </c:marker>
          <c:dLbls>
            <c:dLblPos val="t"/>
            <c:showVal val="1"/>
          </c:dLbls>
          <c:cat>
            <c:numRef>
              <c:f>'L גרעון בתקציב רגיל'!$B$6:$L$6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'L גרעון בתקציב רגיל'!$B$10:$L$10</c:f>
              <c:numCache>
                <c:formatCode>_ * #,##0_ ;_ * \-#,##0_ ;_ * "-"??_ ;_ @_ </c:formatCode>
                <c:ptCount val="11"/>
                <c:pt idx="0">
                  <c:v>171427</c:v>
                </c:pt>
                <c:pt idx="1">
                  <c:v>169323</c:v>
                </c:pt>
                <c:pt idx="2">
                  <c:v>139870</c:v>
                </c:pt>
                <c:pt idx="3">
                  <c:v>123738</c:v>
                </c:pt>
                <c:pt idx="4">
                  <c:v>94363</c:v>
                </c:pt>
                <c:pt idx="5">
                  <c:v>95069</c:v>
                </c:pt>
                <c:pt idx="6">
                  <c:v>94755</c:v>
                </c:pt>
                <c:pt idx="7">
                  <c:v>94562</c:v>
                </c:pt>
                <c:pt idx="8">
                  <c:v>94126</c:v>
                </c:pt>
                <c:pt idx="9">
                  <c:v>93544</c:v>
                </c:pt>
                <c:pt idx="10">
                  <c:v>92652</c:v>
                </c:pt>
              </c:numCache>
            </c:numRef>
          </c:val>
        </c:ser>
        <c:dLbls>
          <c:showVal val="1"/>
        </c:dLbls>
        <c:marker val="1"/>
        <c:axId val="76937856"/>
        <c:axId val="86520192"/>
      </c:lineChart>
      <c:catAx>
        <c:axId val="76937856"/>
        <c:scaling>
          <c:orientation val="minMax"/>
        </c:scaling>
        <c:axPos val="b"/>
        <c:numFmt formatCode="General" sourceLinked="1"/>
        <c:tickLblPos val="nextTo"/>
        <c:crossAx val="86520192"/>
        <c:crosses val="autoZero"/>
        <c:auto val="1"/>
        <c:lblAlgn val="ctr"/>
        <c:lblOffset val="100"/>
      </c:catAx>
      <c:valAx>
        <c:axId val="86520192"/>
        <c:scaling>
          <c:orientation val="minMax"/>
          <c:min val="80000"/>
        </c:scaling>
        <c:axPos val="l"/>
        <c:majorGridlines/>
        <c:numFmt formatCode="_ * #,##0_ ;_ * \-#,##0_ ;_ * &quot;-&quot;??_ ;_ @_ " sourceLinked="1"/>
        <c:tickLblPos val="nextTo"/>
        <c:crossAx val="76937856"/>
        <c:crosses val="autoZero"/>
        <c:crossBetween val="between"/>
      </c:valAx>
    </c:plotArea>
    <c:legend>
      <c:legendPos val="l"/>
      <c:layout/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 sz="1600" b="1" i="0" u="none" strike="noStrike" baseline="0" dirty="0">
                <a:effectLst/>
              </a:rPr>
              <a:t>תקבולים בלתי רגילים - ממכירת מקרקעין, הלוואות והיטלי השבחה </a:t>
            </a:r>
          </a:p>
          <a:p>
            <a:pPr>
              <a:defRPr/>
            </a:pPr>
            <a:r>
              <a:rPr lang="he-IL" sz="1800" b="1" i="0" u="none" strike="noStrike" baseline="0" dirty="0"/>
              <a:t> </a:t>
            </a:r>
            <a:endParaRPr lang="he-IL" dirty="0"/>
          </a:p>
        </c:rich>
      </c:tx>
      <c:layout>
        <c:manualLayout>
          <c:xMode val="edge"/>
          <c:yMode val="edge"/>
          <c:x val="0.28999555604932781"/>
          <c:y val="3.8440386965550834E-2"/>
        </c:manualLayout>
      </c:layout>
    </c:title>
    <c:plotArea>
      <c:layout>
        <c:manualLayout>
          <c:layoutTarget val="inner"/>
          <c:xMode val="edge"/>
          <c:yMode val="edge"/>
          <c:x val="0.3433627270284309"/>
          <c:y val="0.18588148325399742"/>
          <c:w val="0.56225092435652624"/>
          <c:h val="0.67843701127225176"/>
        </c:manualLayout>
      </c:layout>
      <c:lineChart>
        <c:grouping val="standard"/>
        <c:ser>
          <c:idx val="0"/>
          <c:order val="0"/>
          <c:tx>
            <c:strRef>
              <c:f>'תקבולים מכירת קרקע 0'!$B$11</c:f>
              <c:strCache>
                <c:ptCount val="1"/>
                <c:pt idx="0">
                  <c:v>סך תקבולים בלתי רגילים לכסוי גרעון 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t"/>
            <c:showVal val="1"/>
          </c:dLbls>
          <c:cat>
            <c:numRef>
              <c:f>'תקבולים מכירת קרקע 0'!$C$6:$H$6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'תקבולים מכירת קרקע 0'!$C$11:$H$11</c:f>
              <c:numCache>
                <c:formatCode>_ * #,##0_ ;_ * \-#,##0_ ;_ * "-"??_ ;_ @_ </c:formatCode>
                <c:ptCount val="6"/>
                <c:pt idx="0">
                  <c:v>15000</c:v>
                </c:pt>
                <c:pt idx="1">
                  <c:v>43921</c:v>
                </c:pt>
                <c:pt idx="2">
                  <c:v>68272</c:v>
                </c:pt>
                <c:pt idx="3">
                  <c:v>71234</c:v>
                </c:pt>
                <c:pt idx="4">
                  <c:v>84890</c:v>
                </c:pt>
                <c:pt idx="5">
                  <c:v>66700</c:v>
                </c:pt>
              </c:numCache>
            </c:numRef>
          </c:val>
        </c:ser>
        <c:dLbls>
          <c:showVal val="1"/>
        </c:dLbls>
        <c:marker val="1"/>
        <c:axId val="86561920"/>
        <c:axId val="86563456"/>
      </c:lineChart>
      <c:catAx>
        <c:axId val="86561920"/>
        <c:scaling>
          <c:orientation val="minMax"/>
        </c:scaling>
        <c:axPos val="b"/>
        <c:numFmt formatCode="General" sourceLinked="1"/>
        <c:tickLblPos val="nextTo"/>
        <c:crossAx val="86563456"/>
        <c:crosses val="autoZero"/>
        <c:auto val="1"/>
        <c:lblAlgn val="ctr"/>
        <c:lblOffset val="100"/>
      </c:catAx>
      <c:valAx>
        <c:axId val="86563456"/>
        <c:scaling>
          <c:orientation val="minMax"/>
        </c:scaling>
        <c:axPos val="l"/>
        <c:majorGridlines/>
        <c:numFmt formatCode="_ * #,##0_ ;_ * \-#,##0_ ;_ * &quot;-&quot;??_ ;_ @_ " sourceLinked="1"/>
        <c:tickLblPos val="nextTo"/>
        <c:crossAx val="86561920"/>
        <c:crosses val="autoZero"/>
        <c:crossBetween val="between"/>
      </c:valAx>
    </c:plotArea>
    <c:legend>
      <c:legendPos val="l"/>
      <c:layout/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otY val="34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גיליון1!$B$23</c:f>
              <c:strCache>
                <c:ptCount val="1"/>
                <c:pt idx="0">
                  <c:v>שטח מגורים </c:v>
                </c:pt>
              </c:strCache>
            </c:strRef>
          </c:tx>
          <c:cat>
            <c:strRef>
              <c:f>גיליון1!$C$9:$G$9</c:f>
              <c:strCache>
                <c:ptCount val="5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חולון </c:v>
                </c:pt>
                <c:pt idx="4">
                  <c:v>בת ים </c:v>
                </c:pt>
              </c:strCache>
            </c:strRef>
          </c:cat>
          <c:val>
            <c:numRef>
              <c:f>גיליון1!$C$23:$G$23</c:f>
              <c:numCache>
                <c:formatCode>General</c:formatCode>
                <c:ptCount val="5"/>
                <c:pt idx="0" formatCode="#,##0">
                  <c:v>14882</c:v>
                </c:pt>
                <c:pt idx="1">
                  <c:v>3508</c:v>
                </c:pt>
                <c:pt idx="2" formatCode="#,##0">
                  <c:v>7293</c:v>
                </c:pt>
                <c:pt idx="3" formatCode="#,##0">
                  <c:v>4932</c:v>
                </c:pt>
                <c:pt idx="4" formatCode="#,##0">
                  <c:v>3763</c:v>
                </c:pt>
              </c:numCache>
            </c:numRef>
          </c:val>
        </c:ser>
        <c:ser>
          <c:idx val="1"/>
          <c:order val="1"/>
          <c:tx>
            <c:strRef>
              <c:f>גיליון1!$B$24</c:f>
              <c:strCache>
                <c:ptCount val="1"/>
                <c:pt idx="0">
                  <c:v>שטח תעסוקה ומסחר </c:v>
                </c:pt>
              </c:strCache>
            </c:strRef>
          </c:tx>
          <c:dLbls>
            <c:dLbl>
              <c:idx val="0"/>
              <c:layout>
                <c:manualLayout>
                  <c:x val="0.32442348820216566"/>
                  <c:y val="0.22373731978498118"/>
                </c:manualLayout>
              </c:layout>
              <c:tx>
                <c:rich>
                  <a:bodyPr/>
                  <a:lstStyle/>
                  <a:p>
                    <a:pPr rtl="0">
                      <a:defRPr baseline="0">
                        <a:solidFill>
                          <a:srgbClr val="FF0000"/>
                        </a:solidFill>
                      </a:defRPr>
                    </a:pPr>
                    <a:r>
                      <a:rPr lang="he-IL" baseline="0" dirty="0">
                        <a:solidFill>
                          <a:srgbClr val="FF0000"/>
                        </a:solidFill>
                      </a:rPr>
                      <a:t>43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%</a:t>
                    </a:r>
                    <a:endParaRPr lang="en-US" dirty="0"/>
                  </a:p>
                </c:rich>
              </c:tx>
              <c:numFmt formatCode="0.00%" sourceLinked="0"/>
              <c:spPr/>
              <c:showVal val="1"/>
            </c:dLbl>
            <c:dLbl>
              <c:idx val="1"/>
              <c:layout>
                <c:manualLayout>
                  <c:x val="0.32744852601847663"/>
                  <c:y val="-0.10280609846769162"/>
                </c:manualLayout>
              </c:layout>
              <c:tx>
                <c:rich>
                  <a:bodyPr/>
                  <a:lstStyle/>
                  <a:p>
                    <a:pPr rtl="0">
                      <a:defRPr baseline="0">
                        <a:solidFill>
                          <a:srgbClr val="FF0000"/>
                        </a:solidFill>
                      </a:defRPr>
                    </a:pPr>
                    <a:r>
                      <a:rPr lang="he-IL" baseline="0" dirty="0">
                        <a:solidFill>
                          <a:srgbClr val="FF0000"/>
                        </a:solidFill>
                      </a:rPr>
                      <a:t>38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%</a:t>
                    </a:r>
                    <a:endParaRPr lang="en-US" dirty="0"/>
                  </a:p>
                </c:rich>
              </c:tx>
              <c:numFmt formatCode="0.00%" sourceLinked="0"/>
              <c:spPr/>
              <c:showVal val="1"/>
            </c:dLbl>
            <c:dLbl>
              <c:idx val="2"/>
              <c:layout>
                <c:manualLayout>
                  <c:x val="0.32836081781511467"/>
                  <c:y val="0.12544567697606249"/>
                </c:manualLayout>
              </c:layout>
              <c:tx>
                <c:rich>
                  <a:bodyPr/>
                  <a:lstStyle/>
                  <a:p>
                    <a:pPr rtl="0">
                      <a:defRPr baseline="0">
                        <a:solidFill>
                          <a:srgbClr val="FF0000"/>
                        </a:solidFill>
                      </a:defRPr>
                    </a:pPr>
                    <a:r>
                      <a:rPr lang="he-IL" baseline="0" dirty="0">
                        <a:solidFill>
                          <a:srgbClr val="FF0000"/>
                        </a:solidFill>
                      </a:rPr>
                      <a:t>15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%</a:t>
                    </a:r>
                    <a:endParaRPr lang="en-US" dirty="0"/>
                  </a:p>
                </c:rich>
              </c:tx>
              <c:numFmt formatCode="0.00%" sourceLinked="0"/>
              <c:spPr/>
              <c:showVal val="1"/>
            </c:dLbl>
            <c:dLbl>
              <c:idx val="3"/>
              <c:layout>
                <c:manualLayout>
                  <c:x val="-0.33239322233427065"/>
                  <c:y val="-0.66476246229051483"/>
                </c:manualLayout>
              </c:layout>
              <c:tx>
                <c:rich>
                  <a:bodyPr/>
                  <a:lstStyle/>
                  <a:p>
                    <a:r>
                      <a:rPr lang="he-IL"/>
                      <a:t>50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4"/>
              <c:layout>
                <c:manualLayout>
                  <c:x val="-0.35015580533786855"/>
                  <c:y val="-0.11454603334672216"/>
                </c:manualLayout>
              </c:layout>
              <c:tx>
                <c:rich>
                  <a:bodyPr/>
                  <a:lstStyle/>
                  <a:p>
                    <a:pPr rtl="0">
                      <a:defRPr baseline="0">
                        <a:solidFill>
                          <a:srgbClr val="FF0000"/>
                        </a:solidFill>
                      </a:defRPr>
                    </a:pPr>
                    <a:r>
                      <a:rPr lang="he-IL"/>
                      <a:t>47</a:t>
                    </a:r>
                    <a:r>
                      <a:rPr lang="en-US"/>
                      <a:t>%</a:t>
                    </a:r>
                  </a:p>
                </c:rich>
              </c:tx>
              <c:numFmt formatCode="0.00%" sourceLinked="0"/>
              <c:spPr/>
              <c:showVal val="1"/>
            </c:dLbl>
            <c:numFmt formatCode="0.00%" sourceLinked="0"/>
            <c:txPr>
              <a:bodyPr/>
              <a:lstStyle/>
              <a:p>
                <a:pPr rtl="1">
                  <a:defRPr baseline="0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גיליון1!$C$9:$G$9</c:f>
              <c:strCache>
                <c:ptCount val="5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חולון </c:v>
                </c:pt>
                <c:pt idx="4">
                  <c:v>בת ים </c:v>
                </c:pt>
              </c:strCache>
            </c:strRef>
          </c:cat>
          <c:val>
            <c:numRef>
              <c:f>גיליון1!$C$24:$G$24</c:f>
              <c:numCache>
                <c:formatCode>General</c:formatCode>
                <c:ptCount val="5"/>
                <c:pt idx="0" formatCode="#,##0">
                  <c:v>14824</c:v>
                </c:pt>
                <c:pt idx="1">
                  <c:v>3061</c:v>
                </c:pt>
                <c:pt idx="2" formatCode="#,##0">
                  <c:v>5534</c:v>
                </c:pt>
                <c:pt idx="3" formatCode="#,##0">
                  <c:v>3030</c:v>
                </c:pt>
                <c:pt idx="4" formatCode="#,##0">
                  <c:v>688</c:v>
                </c:pt>
              </c:numCache>
            </c:numRef>
          </c:val>
        </c:ser>
        <c:dLbls/>
        <c:shape val="cylinder"/>
        <c:axId val="86744448"/>
        <c:axId val="86762624"/>
        <c:axId val="0"/>
      </c:bar3DChart>
      <c:catAx>
        <c:axId val="86744448"/>
        <c:scaling>
          <c:orientation val="maxMin"/>
        </c:scaling>
        <c:axPos val="b"/>
        <c:numFmt formatCode="0%" sourceLinked="1"/>
        <c:tickLblPos val="nextTo"/>
        <c:crossAx val="86762624"/>
        <c:crosses val="autoZero"/>
        <c:auto val="1"/>
        <c:lblAlgn val="ctr"/>
        <c:lblOffset val="100"/>
      </c:catAx>
      <c:valAx>
        <c:axId val="86762624"/>
        <c:scaling>
          <c:orientation val="minMax"/>
        </c:scaling>
        <c:axPos val="r"/>
        <c:majorGridlines/>
        <c:numFmt formatCode="#,##0" sourceLinked="1"/>
        <c:tickLblPos val="nextTo"/>
        <c:crossAx val="86744448"/>
        <c:crosses val="autoZero"/>
        <c:crossBetween val="between"/>
      </c:valAx>
    </c:plotArea>
    <c:legend>
      <c:legendPos val="l"/>
      <c:legendEntry>
        <c:idx val="0"/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chemeClr val="tx2">
                    <a:lumMod val="60000"/>
                    <a:lumOff val="40000"/>
                  </a:schemeClr>
                </a:solidFill>
              </a:defRPr>
            </a:pPr>
            <a:endParaRPr lang="en-US"/>
          </a:p>
        </c:txPr>
      </c:legendEntry>
      <c:layout/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/>
              <a:t>ארנונה מתעסוקה ומסחר , לתושב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26016900899900008"/>
          <c:y val="0.17841960461183332"/>
          <c:w val="0.56668715109849854"/>
          <c:h val="0.7065354330708663"/>
        </c:manualLayout>
      </c:layout>
      <c:barChart>
        <c:barDir val="col"/>
        <c:grouping val="clustered"/>
        <c:ser>
          <c:idx val="0"/>
          <c:order val="0"/>
          <c:tx>
            <c:strRef>
              <c:f>'[נתונים  השוואתיים ופערים 2012 2.11.14.xlsx]טבלה מעודכנת מול הדוחות '!$B$289</c:f>
              <c:strCache>
                <c:ptCount val="1"/>
                <c:pt idx="0">
                  <c:v>ארנונה אחרת לא למגורים לתושב</c:v>
                </c:pt>
              </c:strCache>
            </c:strRef>
          </c:tx>
          <c:dPt>
            <c:idx val="4"/>
            <c:spPr>
              <a:solidFill>
                <a:schemeClr val="accent2">
                  <a:lumMod val="75000"/>
                </a:schemeClr>
              </a:solidFill>
            </c:spPr>
          </c:dPt>
          <c:cat>
            <c:strRef>
              <c:f>'[נתונים  השוואתיים ופערים 2012 2.11.14.xlsx]טבלה מעודכנת מול הדוחות '!$C$3:$G$3</c:f>
              <c:strCache>
                <c:ptCount val="5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חולון </c:v>
                </c:pt>
                <c:pt idx="4">
                  <c:v>בת ים </c:v>
                </c:pt>
              </c:strCache>
            </c:strRef>
          </c:cat>
          <c:val>
            <c:numRef>
              <c:f>'[נתונים  השוואתיים ופערים 2012 2.11.14.xlsx]טבלה מעודכנת מול הדוחות '!$C$289:$G$289</c:f>
              <c:numCache>
                <c:formatCode>#,##0_ ;\-#,##0\ </c:formatCode>
                <c:ptCount val="5"/>
                <c:pt idx="0">
                  <c:v>4889.6433611134571</c:v>
                </c:pt>
                <c:pt idx="1">
                  <c:v>3129.8076923076924</c:v>
                </c:pt>
                <c:pt idx="2">
                  <c:v>1846.7780693509355</c:v>
                </c:pt>
                <c:pt idx="3">
                  <c:v>1364.3271129914845</c:v>
                </c:pt>
                <c:pt idx="4">
                  <c:v>918.1526005129947</c:v>
                </c:pt>
              </c:numCache>
            </c:numRef>
          </c:val>
        </c:ser>
        <c:dLbls>
          <c:showVal val="1"/>
        </c:dLbls>
        <c:axId val="86794240"/>
        <c:axId val="86795776"/>
      </c:barChart>
      <c:catAx>
        <c:axId val="86794240"/>
        <c:scaling>
          <c:orientation val="minMax"/>
        </c:scaling>
        <c:axPos val="b"/>
        <c:tickLblPos val="nextTo"/>
        <c:crossAx val="86795776"/>
        <c:crosses val="autoZero"/>
        <c:auto val="1"/>
        <c:lblAlgn val="ctr"/>
        <c:lblOffset val="100"/>
      </c:catAx>
      <c:valAx>
        <c:axId val="86795776"/>
        <c:scaling>
          <c:orientation val="minMax"/>
        </c:scaling>
        <c:axPos val="l"/>
        <c:majorGridlines/>
        <c:numFmt formatCode="#,##0_ ;\-#,##0\ " sourceLinked="1"/>
        <c:tickLblPos val="nextTo"/>
        <c:crossAx val="86794240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5.7659191713741217E-2"/>
          <c:y val="0.43053665333481478"/>
          <c:w val="8.9099608590498522E-2"/>
          <c:h val="0.22147712754138429"/>
        </c:manualLayout>
      </c:layout>
    </c:legend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otY val="340"/>
      <c:rAngAx val="1"/>
    </c:view3D>
    <c:plotArea>
      <c:layout>
        <c:manualLayout>
          <c:layoutTarget val="inner"/>
          <c:xMode val="edge"/>
          <c:yMode val="edge"/>
          <c:x val="0.1555161779734652"/>
          <c:y val="6.7728789421827015E-2"/>
          <c:w val="0.78169176537323914"/>
          <c:h val="0.85089743908194448"/>
        </c:manualLayout>
      </c:layout>
      <c:bar3DChart>
        <c:barDir val="col"/>
        <c:grouping val="clustered"/>
        <c:ser>
          <c:idx val="0"/>
          <c:order val="0"/>
          <c:tx>
            <c:strRef>
              <c:f>'גרפים סופי '!$B$55</c:f>
              <c:strCache>
                <c:ptCount val="1"/>
                <c:pt idx="0">
                  <c:v>ראשלצ</c:v>
                </c:pt>
              </c:strCache>
            </c:strRef>
          </c:tx>
          <c:cat>
            <c:strRef>
              <c:f>'גרפים סופי '!$C$54:$E$54</c:f>
              <c:strCache>
                <c:ptCount val="3"/>
                <c:pt idx="0">
                  <c:v>מגורים </c:v>
                </c:pt>
                <c:pt idx="1">
                  <c:v>תעשיה </c:v>
                </c:pt>
                <c:pt idx="2">
                  <c:v>עסקים אחרים </c:v>
                </c:pt>
              </c:strCache>
            </c:strRef>
          </c:cat>
          <c:val>
            <c:numRef>
              <c:f>'גרפים סופי '!$C$55:$E$55</c:f>
              <c:numCache>
                <c:formatCode>General</c:formatCode>
                <c:ptCount val="3"/>
                <c:pt idx="0">
                  <c:v>52</c:v>
                </c:pt>
                <c:pt idx="1">
                  <c:v>109</c:v>
                </c:pt>
                <c:pt idx="2">
                  <c:v>205</c:v>
                </c:pt>
              </c:numCache>
            </c:numRef>
          </c:val>
        </c:ser>
        <c:ser>
          <c:idx val="1"/>
          <c:order val="1"/>
          <c:tx>
            <c:strRef>
              <c:f>'גרפים סופי '!$B$56</c:f>
              <c:strCache>
                <c:ptCount val="1"/>
                <c:pt idx="0">
                  <c:v>חולון</c:v>
                </c:pt>
              </c:strCache>
            </c:strRef>
          </c:tx>
          <c:cat>
            <c:strRef>
              <c:f>'גרפים סופי '!$C$54:$E$54</c:f>
              <c:strCache>
                <c:ptCount val="3"/>
                <c:pt idx="0">
                  <c:v>מגורים </c:v>
                </c:pt>
                <c:pt idx="1">
                  <c:v>תעשיה </c:v>
                </c:pt>
                <c:pt idx="2">
                  <c:v>עסקים אחרים </c:v>
                </c:pt>
              </c:strCache>
            </c:strRef>
          </c:cat>
          <c:val>
            <c:numRef>
              <c:f>'גרפים סופי '!$C$56:$E$56</c:f>
              <c:numCache>
                <c:formatCode>General</c:formatCode>
                <c:ptCount val="3"/>
                <c:pt idx="0">
                  <c:v>55</c:v>
                </c:pt>
                <c:pt idx="1">
                  <c:v>107</c:v>
                </c:pt>
                <c:pt idx="2">
                  <c:v>181</c:v>
                </c:pt>
              </c:numCache>
            </c:numRef>
          </c:val>
        </c:ser>
        <c:ser>
          <c:idx val="2"/>
          <c:order val="2"/>
          <c:tx>
            <c:strRef>
              <c:f>'גרפים סופי '!$B$57</c:f>
              <c:strCache>
                <c:ptCount val="1"/>
                <c:pt idx="0">
                  <c:v>בת ים</c:v>
                </c:pt>
              </c:strCache>
            </c:strRef>
          </c:tx>
          <c:cat>
            <c:strRef>
              <c:f>'גרפים סופי '!$C$54:$E$54</c:f>
              <c:strCache>
                <c:ptCount val="3"/>
                <c:pt idx="0">
                  <c:v>מגורים </c:v>
                </c:pt>
                <c:pt idx="1">
                  <c:v>תעשיה </c:v>
                </c:pt>
                <c:pt idx="2">
                  <c:v>עסקים אחרים </c:v>
                </c:pt>
              </c:strCache>
            </c:strRef>
          </c:cat>
          <c:val>
            <c:numRef>
              <c:f>'גרפים סופי '!$C$57:$E$57</c:f>
              <c:numCache>
                <c:formatCode>General</c:formatCode>
                <c:ptCount val="3"/>
                <c:pt idx="0">
                  <c:v>53</c:v>
                </c:pt>
                <c:pt idx="1">
                  <c:v>140</c:v>
                </c:pt>
                <c:pt idx="2">
                  <c:v>267</c:v>
                </c:pt>
              </c:numCache>
            </c:numRef>
          </c:val>
        </c:ser>
        <c:ser>
          <c:idx val="3"/>
          <c:order val="3"/>
          <c:tx>
            <c:strRef>
              <c:f>'גרפים סופי '!$B$58</c:f>
              <c:strCache>
                <c:ptCount val="1"/>
                <c:pt idx="0">
                  <c:v>הרצליה</c:v>
                </c:pt>
              </c:strCache>
            </c:strRef>
          </c:tx>
          <c:cat>
            <c:strRef>
              <c:f>'גרפים סופי '!$C$54:$E$54</c:f>
              <c:strCache>
                <c:ptCount val="3"/>
                <c:pt idx="0">
                  <c:v>מגורים </c:v>
                </c:pt>
                <c:pt idx="1">
                  <c:v>תעשיה </c:v>
                </c:pt>
                <c:pt idx="2">
                  <c:v>עסקים אחרים </c:v>
                </c:pt>
              </c:strCache>
            </c:strRef>
          </c:cat>
          <c:val>
            <c:numRef>
              <c:f>'גרפים סופי '!$C$58:$E$58</c:f>
              <c:numCache>
                <c:formatCode>General</c:formatCode>
                <c:ptCount val="3"/>
                <c:pt idx="0">
                  <c:v>53</c:v>
                </c:pt>
                <c:pt idx="1">
                  <c:v>113</c:v>
                </c:pt>
                <c:pt idx="2" formatCode="#,##0">
                  <c:v>258</c:v>
                </c:pt>
              </c:numCache>
            </c:numRef>
          </c:val>
        </c:ser>
        <c:dLbls/>
        <c:shape val="cylinder"/>
        <c:axId val="80918016"/>
        <c:axId val="80919552"/>
        <c:axId val="0"/>
      </c:bar3DChart>
      <c:catAx>
        <c:axId val="80918016"/>
        <c:scaling>
          <c:orientation val="maxMin"/>
        </c:scaling>
        <c:axPos val="b"/>
        <c:numFmt formatCode="General" sourceLinked="1"/>
        <c:tickLblPos val="nextTo"/>
        <c:crossAx val="80919552"/>
        <c:crosses val="autoZero"/>
        <c:auto val="1"/>
        <c:lblAlgn val="ctr"/>
        <c:lblOffset val="100"/>
      </c:catAx>
      <c:valAx>
        <c:axId val="80919552"/>
        <c:scaling>
          <c:orientation val="minMax"/>
        </c:scaling>
        <c:axPos val="r"/>
        <c:majorGridlines/>
        <c:numFmt formatCode="General" sourceLinked="1"/>
        <c:tickLblPos val="nextTo"/>
        <c:crossAx val="80918016"/>
        <c:crosses val="autoZero"/>
        <c:crossBetween val="between"/>
      </c:valAx>
    </c:plotArea>
    <c:legend>
      <c:legendPos val="l"/>
      <c:layout/>
    </c:legend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/>
              <a:t>שיעורי גביה ארנונה</a:t>
            </a:r>
            <a:r>
              <a:rPr lang="he-IL" baseline="0"/>
              <a:t> שוטפת מחיוב שוטף 2012</a:t>
            </a:r>
            <a:endParaRPr lang="he-IL"/>
          </a:p>
        </c:rich>
      </c:tx>
      <c:layout>
        <c:manualLayout>
          <c:xMode val="edge"/>
          <c:yMode val="edge"/>
          <c:x val="0.38481071767869518"/>
          <c:y val="2.5117735263685131E-2"/>
        </c:manualLayout>
      </c:layout>
    </c:title>
    <c:plotArea>
      <c:layout>
        <c:manualLayout>
          <c:layoutTarget val="inner"/>
          <c:xMode val="edge"/>
          <c:yMode val="edge"/>
          <c:x val="0.20314377369495476"/>
          <c:y val="0.11436863892151949"/>
          <c:w val="0.77683620628502525"/>
          <c:h val="0.8128003496952837"/>
        </c:manualLayout>
      </c:layout>
      <c:barChart>
        <c:barDir val="col"/>
        <c:grouping val="clustered"/>
        <c:ser>
          <c:idx val="0"/>
          <c:order val="0"/>
          <c:tx>
            <c:strRef>
              <c:f>'טבלה מעודכנת מול הדוחות '!$K$290</c:f>
              <c:strCache>
                <c:ptCount val="1"/>
                <c:pt idx="0">
                  <c:v>2012</c:v>
                </c:pt>
              </c:strCache>
            </c:strRef>
          </c:tx>
          <c:cat>
            <c:strRef>
              <c:f>'טבלה מעודכנת מול הדוחות '!$L$289:$P$289</c:f>
              <c:strCache>
                <c:ptCount val="5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חולון </c:v>
                </c:pt>
                <c:pt idx="4">
                  <c:v>בת ים</c:v>
                </c:pt>
              </c:strCache>
            </c:strRef>
          </c:cat>
          <c:val>
            <c:numRef>
              <c:f>'טבלה מעודכנת מול הדוחות '!$L$290:$P$290</c:f>
              <c:numCache>
                <c:formatCode>0.00%</c:formatCode>
                <c:ptCount val="5"/>
                <c:pt idx="0">
                  <c:v>0.94530000000000003</c:v>
                </c:pt>
                <c:pt idx="1">
                  <c:v>0.85670000000000013</c:v>
                </c:pt>
                <c:pt idx="2">
                  <c:v>0.86320000000000008</c:v>
                </c:pt>
                <c:pt idx="3">
                  <c:v>0.91270000000000007</c:v>
                </c:pt>
                <c:pt idx="4">
                  <c:v>0.86850000000000005</c:v>
                </c:pt>
              </c:numCache>
            </c:numRef>
          </c:val>
        </c:ser>
        <c:ser>
          <c:idx val="1"/>
          <c:order val="1"/>
          <c:tx>
            <c:strRef>
              <c:f>'טבלה מעודכנת מול הדוחות '!$K$291</c:f>
              <c:strCache>
                <c:ptCount val="1"/>
                <c:pt idx="0">
                  <c:v>2003</c:v>
                </c:pt>
              </c:strCache>
            </c:strRef>
          </c:tx>
          <c:cat>
            <c:strRef>
              <c:f>'טבלה מעודכנת מול הדוחות '!$L$289:$P$289</c:f>
              <c:strCache>
                <c:ptCount val="5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חולון </c:v>
                </c:pt>
                <c:pt idx="4">
                  <c:v>בת ים</c:v>
                </c:pt>
              </c:strCache>
            </c:strRef>
          </c:cat>
          <c:val>
            <c:numRef>
              <c:f>'טבלה מעודכנת מול הדוחות '!$L$291:$P$291</c:f>
              <c:numCache>
                <c:formatCode>General</c:formatCode>
                <c:ptCount val="5"/>
                <c:pt idx="4" formatCode="0.00%">
                  <c:v>0.76710000000000012</c:v>
                </c:pt>
              </c:numCache>
            </c:numRef>
          </c:val>
        </c:ser>
        <c:dLbls>
          <c:showVal val="1"/>
        </c:dLbls>
        <c:axId val="86860160"/>
        <c:axId val="86861696"/>
      </c:barChart>
      <c:catAx>
        <c:axId val="86860160"/>
        <c:scaling>
          <c:orientation val="minMax"/>
        </c:scaling>
        <c:axPos val="b"/>
        <c:tickLblPos val="nextTo"/>
        <c:crossAx val="86861696"/>
        <c:crosses val="autoZero"/>
        <c:auto val="1"/>
        <c:lblAlgn val="ctr"/>
        <c:lblOffset val="100"/>
      </c:catAx>
      <c:valAx>
        <c:axId val="86861696"/>
        <c:scaling>
          <c:orientation val="minMax"/>
        </c:scaling>
        <c:axPos val="l"/>
        <c:majorGridlines/>
        <c:numFmt formatCode="0.00%" sourceLinked="1"/>
        <c:tickLblPos val="nextTo"/>
        <c:crossAx val="86860160"/>
        <c:crosses val="autoZero"/>
        <c:crossBetween val="between"/>
      </c:valAx>
    </c:plotArea>
    <c:legend>
      <c:legendPos val="l"/>
      <c:layout/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</c:title>
    <c:plotArea>
      <c:layout/>
      <c:lineChart>
        <c:grouping val="stacked"/>
        <c:ser>
          <c:idx val="3"/>
          <c:order val="0"/>
          <c:tx>
            <c:strRef>
              <c:f>'ארנונה A'!$A$25</c:f>
              <c:strCache>
                <c:ptCount val="1"/>
                <c:pt idx="0">
                  <c:v>סה"כ גביה שוטף+פיגורים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7"/>
            <c:spPr>
              <a:solidFill>
                <a:schemeClr val="tx2">
                  <a:lumMod val="60000"/>
                  <a:lumOff val="40000"/>
                </a:schemeClr>
              </a:solidFill>
            </c:spPr>
          </c:marker>
          <c:dLbls>
            <c:dLblPos val="t"/>
            <c:showVal val="1"/>
          </c:dLbls>
          <c:cat>
            <c:numRef>
              <c:f>'ארנונה A'!$B$22:$L$22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'ארנונה A'!$B$25:$L$25</c:f>
              <c:numCache>
                <c:formatCode>_ * #,##0_ ;_ * \-#,##0_ ;_ * "-"??_ ;_ @_ </c:formatCode>
                <c:ptCount val="11"/>
                <c:pt idx="0">
                  <c:v>178755</c:v>
                </c:pt>
                <c:pt idx="1">
                  <c:v>207060</c:v>
                </c:pt>
                <c:pt idx="2">
                  <c:v>213203</c:v>
                </c:pt>
                <c:pt idx="3">
                  <c:v>226545</c:v>
                </c:pt>
                <c:pt idx="4">
                  <c:v>243115</c:v>
                </c:pt>
                <c:pt idx="5">
                  <c:v>236329</c:v>
                </c:pt>
                <c:pt idx="6">
                  <c:v>242753</c:v>
                </c:pt>
                <c:pt idx="7">
                  <c:v>249518</c:v>
                </c:pt>
                <c:pt idx="8">
                  <c:v>267900</c:v>
                </c:pt>
                <c:pt idx="9">
                  <c:v>271933</c:v>
                </c:pt>
                <c:pt idx="10">
                  <c:v>282069</c:v>
                </c:pt>
              </c:numCache>
            </c:numRef>
          </c:val>
        </c:ser>
        <c:dLbls>
          <c:showVal val="1"/>
        </c:dLbls>
        <c:marker val="1"/>
        <c:axId val="86881408"/>
        <c:axId val="86882944"/>
      </c:lineChart>
      <c:catAx>
        <c:axId val="86881408"/>
        <c:scaling>
          <c:orientation val="minMax"/>
        </c:scaling>
        <c:axPos val="b"/>
        <c:numFmt formatCode="General" sourceLinked="1"/>
        <c:tickLblPos val="nextTo"/>
        <c:crossAx val="86882944"/>
        <c:crosses val="autoZero"/>
        <c:auto val="1"/>
        <c:lblAlgn val="ctr"/>
        <c:lblOffset val="100"/>
      </c:catAx>
      <c:valAx>
        <c:axId val="86882944"/>
        <c:scaling>
          <c:orientation val="minMax"/>
          <c:min val="150000"/>
        </c:scaling>
        <c:axPos val="l"/>
        <c:majorGridlines/>
        <c:numFmt formatCode="_ * #,##0_ ;_ * \-#,##0_ ;_ * &quot;-&quot;??_ ;_ @_ " sourceLinked="1"/>
        <c:tickLblPos val="nextTo"/>
        <c:crossAx val="86881408"/>
        <c:crosses val="autoZero"/>
        <c:crossBetween val="between"/>
      </c:valAx>
    </c:plotArea>
    <c:legend>
      <c:legendPos val="l"/>
      <c:layout/>
    </c:legend>
    <c:plotVisOnly val="1"/>
    <c:dispBlanksAs val="zero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/>
              <a:t>סך הכנסות עצמיות </a:t>
            </a:r>
          </a:p>
          <a:p>
            <a:pPr>
              <a:defRPr/>
            </a:pPr>
            <a:endParaRPr lang="he-IL"/>
          </a:p>
        </c:rich>
      </c:tx>
      <c:layout>
        <c:manualLayout>
          <c:xMode val="edge"/>
          <c:yMode val="edge"/>
          <c:x val="0.50152148231908855"/>
          <c:y val="2.407768538278509E-2"/>
        </c:manualLayout>
      </c:layout>
    </c:title>
    <c:plotArea>
      <c:layout>
        <c:manualLayout>
          <c:layoutTarget val="inner"/>
          <c:xMode val="edge"/>
          <c:yMode val="edge"/>
          <c:x val="0.24363259470614954"/>
          <c:y val="0.20844199072817049"/>
          <c:w val="0.73933294923500403"/>
          <c:h val="0.64674771975342182"/>
        </c:manualLayout>
      </c:layout>
      <c:lineChart>
        <c:grouping val="standard"/>
        <c:ser>
          <c:idx val="4"/>
          <c:order val="0"/>
          <c:tx>
            <c:strRef>
              <c:f>'הכנסות עצמיות שוטפות B'!$A$10</c:f>
              <c:strCache>
                <c:ptCount val="1"/>
                <c:pt idx="0">
                  <c:v>סך הכנסות שוטפות</c:v>
                </c:pt>
              </c:strCache>
            </c:strRef>
          </c:tx>
          <c:marker>
            <c:symbol val="diamond"/>
            <c:size val="7"/>
          </c:marker>
          <c:dLbls>
            <c:dLblPos val="t"/>
            <c:showVal val="1"/>
          </c:dLbls>
          <c:cat>
            <c:numRef>
              <c:f>'הכנסות עצמיות שוטפות B'!$B$5:$L$5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'הכנסות עצמיות שוטפות B'!$B$10:$L$10</c:f>
              <c:numCache>
                <c:formatCode>_ * #,##0_ ;_ * \-#,##0_ ;_ * "-"??_ ;_ @_ </c:formatCode>
                <c:ptCount val="11"/>
                <c:pt idx="0">
                  <c:v>306243</c:v>
                </c:pt>
                <c:pt idx="1">
                  <c:v>335695</c:v>
                </c:pt>
                <c:pt idx="2">
                  <c:v>342043</c:v>
                </c:pt>
                <c:pt idx="3">
                  <c:v>370743</c:v>
                </c:pt>
                <c:pt idx="4">
                  <c:v>399744</c:v>
                </c:pt>
                <c:pt idx="5">
                  <c:v>390257</c:v>
                </c:pt>
                <c:pt idx="6">
                  <c:v>398711</c:v>
                </c:pt>
                <c:pt idx="7">
                  <c:v>391562</c:v>
                </c:pt>
                <c:pt idx="8">
                  <c:v>365311</c:v>
                </c:pt>
                <c:pt idx="9">
                  <c:v>382119</c:v>
                </c:pt>
                <c:pt idx="10">
                  <c:v>388820</c:v>
                </c:pt>
              </c:numCache>
            </c:numRef>
          </c:val>
        </c:ser>
        <c:dLbls>
          <c:showVal val="1"/>
        </c:dLbls>
        <c:marker val="1"/>
        <c:axId val="86972288"/>
        <c:axId val="86973824"/>
      </c:lineChart>
      <c:catAx>
        <c:axId val="86972288"/>
        <c:scaling>
          <c:orientation val="minMax"/>
        </c:scaling>
        <c:axPos val="b"/>
        <c:numFmt formatCode="General" sourceLinked="1"/>
        <c:tickLblPos val="nextTo"/>
        <c:crossAx val="86973824"/>
        <c:crosses val="autoZero"/>
        <c:auto val="1"/>
        <c:lblAlgn val="ctr"/>
        <c:lblOffset val="100"/>
      </c:catAx>
      <c:valAx>
        <c:axId val="86973824"/>
        <c:scaling>
          <c:orientation val="minMax"/>
          <c:min val="300000"/>
        </c:scaling>
        <c:axPos val="l"/>
        <c:majorGridlines/>
        <c:numFmt formatCode="_ * #,##0_ ;_ * \-#,##0_ ;_ * &quot;-&quot;??_ ;_ @_ " sourceLinked="1"/>
        <c:tickLblPos val="nextTo"/>
        <c:crossAx val="86972288"/>
        <c:crosses val="autoZero"/>
        <c:crossBetween val="between"/>
      </c:valAx>
    </c:plotArea>
    <c:legend>
      <c:legendPos val="l"/>
      <c:layout/>
    </c:legend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>
        <c:manualLayout>
          <c:xMode val="edge"/>
          <c:yMode val="edge"/>
          <c:x val="0.71218343212716384"/>
          <c:y val="2.2515228804364538E-2"/>
        </c:manualLayout>
      </c:layout>
    </c:title>
    <c:plotArea>
      <c:layout>
        <c:manualLayout>
          <c:layoutTarget val="inner"/>
          <c:xMode val="edge"/>
          <c:yMode val="edge"/>
          <c:x val="0.21950691556813828"/>
          <c:y val="0.12798282460341287"/>
          <c:w val="0.74303990091126249"/>
          <c:h val="0.7546717622391842"/>
        </c:manualLayout>
      </c:layout>
      <c:lineChart>
        <c:grouping val="standard"/>
        <c:ser>
          <c:idx val="4"/>
          <c:order val="0"/>
          <c:tx>
            <c:strRef>
              <c:f>'משרות מונציפליות P '!$A$13</c:f>
              <c:strCache>
                <c:ptCount val="1"/>
                <c:pt idx="0">
                  <c:v>סך משרות מוניציפליות</c:v>
                </c:pt>
              </c:strCache>
            </c:strRef>
          </c:tx>
          <c:marker>
            <c:symbol val="diamond"/>
            <c:size val="5"/>
          </c:marker>
          <c:dLbls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r>
                      <a:rPr lang="en-US">
                        <a:solidFill>
                          <a:srgbClr val="FF0000"/>
                        </a:solidFill>
                      </a:rPr>
                      <a:t>565</a:t>
                    </a:r>
                    <a:r>
                      <a:rPr lang="en-US"/>
                      <a:t> </a:t>
                    </a:r>
                  </a:p>
                </c:rich>
              </c:tx>
              <c:dLblPos val="t"/>
              <c:showVal val="1"/>
            </c:dLbl>
            <c:dLblPos val="t"/>
            <c:showVal val="1"/>
          </c:dLbls>
          <c:cat>
            <c:numRef>
              <c:f>'משרות מונציפליות P '!$B$7:$L$7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'משרות מונציפליות P '!$B$13:$L$13</c:f>
              <c:numCache>
                <c:formatCode>_ * #,##0_ ;_ * \-#,##0_ ;_ * "-"??_ ;_ @_ </c:formatCode>
                <c:ptCount val="11"/>
                <c:pt idx="0">
                  <c:v>713</c:v>
                </c:pt>
                <c:pt idx="1">
                  <c:v>684</c:v>
                </c:pt>
                <c:pt idx="2">
                  <c:v>565</c:v>
                </c:pt>
                <c:pt idx="3">
                  <c:v>556</c:v>
                </c:pt>
                <c:pt idx="4">
                  <c:v>568</c:v>
                </c:pt>
                <c:pt idx="5">
                  <c:v>565</c:v>
                </c:pt>
                <c:pt idx="6">
                  <c:v>588</c:v>
                </c:pt>
                <c:pt idx="7">
                  <c:v>587</c:v>
                </c:pt>
                <c:pt idx="8">
                  <c:v>592</c:v>
                </c:pt>
                <c:pt idx="9">
                  <c:v>601</c:v>
                </c:pt>
                <c:pt idx="10">
                  <c:v>603</c:v>
                </c:pt>
              </c:numCache>
            </c:numRef>
          </c:val>
        </c:ser>
        <c:dLbls/>
        <c:marker val="1"/>
        <c:axId val="87022208"/>
        <c:axId val="87077248"/>
      </c:lineChart>
      <c:catAx>
        <c:axId val="87022208"/>
        <c:scaling>
          <c:orientation val="minMax"/>
        </c:scaling>
        <c:axPos val="b"/>
        <c:numFmt formatCode="General" sourceLinked="1"/>
        <c:tickLblPos val="nextTo"/>
        <c:crossAx val="87077248"/>
        <c:crosses val="autoZero"/>
        <c:auto val="1"/>
        <c:lblAlgn val="ctr"/>
        <c:lblOffset val="100"/>
      </c:catAx>
      <c:valAx>
        <c:axId val="87077248"/>
        <c:scaling>
          <c:orientation val="minMax"/>
          <c:min val="500"/>
        </c:scaling>
        <c:axPos val="l"/>
        <c:majorGridlines/>
        <c:numFmt formatCode="_ * #,##0_ ;_ * \-#,##0_ ;_ * &quot;-&quot;??_ ;_ @_ " sourceLinked="1"/>
        <c:tickLblPos val="nextTo"/>
        <c:crossAx val="87022208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0"/>
          <c:y val="0.55003937007874015"/>
          <c:w val="0.17453183520599252"/>
          <c:h val="8.3717191601049887E-2"/>
        </c:manualLayout>
      </c:layout>
    </c:legend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/>
              <a:t>סך משרות לתושב</a:t>
            </a:r>
            <a:r>
              <a:rPr lang="he-IL" baseline="0"/>
              <a:t> , סה"כ משרות ומוניציפלי , </a:t>
            </a:r>
            <a:r>
              <a:rPr lang="he-IL"/>
              <a:t>השוואתי</a:t>
            </a:r>
          </a:p>
        </c:rich>
      </c:tx>
      <c:layout>
        <c:manualLayout>
          <c:xMode val="edge"/>
          <c:yMode val="edge"/>
          <c:x val="0.35368753826393989"/>
          <c:y val="2.6357565237107583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'טבלה מעודכנת מול הדוחות '!$B$198</c:f>
              <c:strCache>
                <c:ptCount val="1"/>
                <c:pt idx="0">
                  <c:v>סהכ משרות מוניצפלי לאלף תושבים </c:v>
                </c:pt>
              </c:strCache>
            </c:strRef>
          </c:tx>
          <c:cat>
            <c:strRef>
              <c:f>'טבלה מעודכנת מול הדוחות '!$C$197:$F$197</c:f>
              <c:strCache>
                <c:ptCount val="4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בת ים </c:v>
                </c:pt>
              </c:strCache>
            </c:strRef>
          </c:cat>
          <c:val>
            <c:numRef>
              <c:f>'טבלה מעודכנת מול הדוחות '!$C$198:$F$198</c:f>
              <c:numCache>
                <c:formatCode>_(* #,##0.00_);_(* \(#,##0.00\);_(* "-"??_);_(@_)</c:formatCode>
                <c:ptCount val="4"/>
                <c:pt idx="0">
                  <c:v>11.66282730090577</c:v>
                </c:pt>
                <c:pt idx="1">
                  <c:v>5.9844002151694458</c:v>
                </c:pt>
                <c:pt idx="2">
                  <c:v>6.3413617553365693</c:v>
                </c:pt>
                <c:pt idx="3">
                  <c:v>4.6432213603634223</c:v>
                </c:pt>
              </c:numCache>
            </c:numRef>
          </c:val>
        </c:ser>
        <c:ser>
          <c:idx val="2"/>
          <c:order val="1"/>
          <c:tx>
            <c:strRef>
              <c:f>'טבלה מעודכנת מול הדוחות '!$B$200</c:f>
              <c:strCache>
                <c:ptCount val="1"/>
                <c:pt idx="0">
                  <c:v>סהכ משרות , ללא פנסיונרים,  לאלף תושבים 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'טבלה מעודכנת מול הדוחות '!$C$197:$F$197</c:f>
              <c:strCache>
                <c:ptCount val="4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בת ים </c:v>
                </c:pt>
              </c:strCache>
            </c:strRef>
          </c:cat>
          <c:val>
            <c:numRef>
              <c:f>'טבלה מעודכנת מול הדוחות '!$C$200:$F$200</c:f>
              <c:numCache>
                <c:formatCode>_(* #,##0.00_);_(* \(#,##0.00\);_(* "-"??_);_(@_)</c:formatCode>
                <c:ptCount val="4"/>
                <c:pt idx="0">
                  <c:v>18.132259114975938</c:v>
                </c:pt>
                <c:pt idx="1">
                  <c:v>15.71185225031379</c:v>
                </c:pt>
                <c:pt idx="2">
                  <c:v>15.983123726730263</c:v>
                </c:pt>
                <c:pt idx="3">
                  <c:v>11.820513612905222</c:v>
                </c:pt>
              </c:numCache>
            </c:numRef>
          </c:val>
        </c:ser>
        <c:dLbls>
          <c:showVal val="1"/>
        </c:dLbls>
        <c:axId val="87116416"/>
        <c:axId val="87126400"/>
      </c:barChart>
      <c:catAx>
        <c:axId val="87116416"/>
        <c:scaling>
          <c:orientation val="minMax"/>
        </c:scaling>
        <c:axPos val="b"/>
        <c:tickLblPos val="nextTo"/>
        <c:crossAx val="87126400"/>
        <c:crosses val="autoZero"/>
        <c:auto val="1"/>
        <c:lblAlgn val="ctr"/>
        <c:lblOffset val="100"/>
      </c:catAx>
      <c:valAx>
        <c:axId val="87126400"/>
        <c:scaling>
          <c:orientation val="minMax"/>
        </c:scaling>
        <c:axPos val="l"/>
        <c:majorGridlines/>
        <c:numFmt formatCode="_(* #,##0.00_);_(* \(#,##0.00\);_(* &quot;-&quot;??_);_(@_)" sourceLinked="1"/>
        <c:tickLblPos val="nextTo"/>
        <c:crossAx val="87116416"/>
        <c:crosses val="autoZero"/>
        <c:crossBetween val="between"/>
      </c:valAx>
    </c:plotArea>
    <c:legend>
      <c:legendPos val="l"/>
      <c:legendEntry>
        <c:idx val="0"/>
        <c:txPr>
          <a:bodyPr/>
          <a:lstStyle/>
          <a:p>
            <a:pPr>
              <a:defRPr b="1">
                <a:solidFill>
                  <a:schemeClr val="tx2">
                    <a:lumMod val="60000"/>
                    <a:lumOff val="40000"/>
                  </a:schemeClr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rgbClr val="C00000"/>
                </a:solidFill>
              </a:defRPr>
            </a:pPr>
            <a:endParaRPr lang="en-US"/>
          </a:p>
        </c:txPr>
      </c:legendEntry>
      <c:layout/>
    </c:legend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 dirty="0"/>
              <a:t>סה"כ </a:t>
            </a:r>
            <a:r>
              <a:rPr lang="he-IL" dirty="0" smtClean="0"/>
              <a:t>השקעה</a:t>
            </a:r>
            <a:r>
              <a:rPr lang="he-IL" baseline="0" dirty="0" smtClean="0"/>
              <a:t> ב</a:t>
            </a:r>
            <a:r>
              <a:rPr lang="he-IL" dirty="0" smtClean="0"/>
              <a:t>חינוך</a:t>
            </a:r>
            <a:endParaRPr lang="he-IL" dirty="0"/>
          </a:p>
        </c:rich>
      </c:tx>
      <c:layout>
        <c:manualLayout>
          <c:xMode val="edge"/>
          <c:yMode val="edge"/>
          <c:x val="0.76078648281547601"/>
          <c:y val="2.679723297299702E-3"/>
        </c:manualLayout>
      </c:layout>
    </c:title>
    <c:plotArea>
      <c:layout/>
      <c:lineChart>
        <c:grouping val="stacked"/>
        <c:ser>
          <c:idx val="0"/>
          <c:order val="0"/>
          <c:tx>
            <c:strRef>
              <c:f>'הוצאות חינוך F'!$A$10</c:f>
              <c:strCache>
                <c:ptCount val="1"/>
                <c:pt idx="0">
                  <c:v>סה"כ הוצ' חינוך</c:v>
                </c:pt>
              </c:strCache>
            </c:strRef>
          </c:tx>
          <c:dLbls>
            <c:dLblPos val="t"/>
            <c:showVal val="1"/>
          </c:dLbls>
          <c:cat>
            <c:numRef>
              <c:f>'הוצאות חינוך F'!$B$6:$L$6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'הוצאות חינוך F'!$B$10:$L$10</c:f>
              <c:numCache>
                <c:formatCode>#,##0</c:formatCode>
                <c:ptCount val="11"/>
                <c:pt idx="0">
                  <c:v>110857</c:v>
                </c:pt>
                <c:pt idx="1">
                  <c:v>108603</c:v>
                </c:pt>
                <c:pt idx="2">
                  <c:v>109396</c:v>
                </c:pt>
                <c:pt idx="3">
                  <c:v>115871</c:v>
                </c:pt>
                <c:pt idx="4">
                  <c:v>129516</c:v>
                </c:pt>
                <c:pt idx="5">
                  <c:v>137984</c:v>
                </c:pt>
                <c:pt idx="6">
                  <c:v>141969</c:v>
                </c:pt>
                <c:pt idx="7">
                  <c:v>152437</c:v>
                </c:pt>
                <c:pt idx="8">
                  <c:v>157674</c:v>
                </c:pt>
                <c:pt idx="9">
                  <c:v>179296</c:v>
                </c:pt>
                <c:pt idx="10">
                  <c:v>186076</c:v>
                </c:pt>
              </c:numCache>
            </c:numRef>
          </c:val>
        </c:ser>
        <c:dLbls>
          <c:showVal val="1"/>
        </c:dLbls>
        <c:marker val="1"/>
        <c:axId val="87495040"/>
        <c:axId val="87496576"/>
      </c:lineChart>
      <c:catAx>
        <c:axId val="87495040"/>
        <c:scaling>
          <c:orientation val="minMax"/>
        </c:scaling>
        <c:axPos val="b"/>
        <c:numFmt formatCode="General" sourceLinked="1"/>
        <c:tickLblPos val="nextTo"/>
        <c:crossAx val="87496576"/>
        <c:crosses val="autoZero"/>
        <c:auto val="1"/>
        <c:lblAlgn val="ctr"/>
        <c:lblOffset val="100"/>
      </c:catAx>
      <c:valAx>
        <c:axId val="87496576"/>
        <c:scaling>
          <c:orientation val="minMax"/>
          <c:min val="90000"/>
        </c:scaling>
        <c:axPos val="l"/>
        <c:majorGridlines/>
        <c:numFmt formatCode="#,##0" sourceLinked="1"/>
        <c:tickLblPos val="nextTo"/>
        <c:crossAx val="87495040"/>
        <c:crosses val="autoZero"/>
        <c:crossBetween val="between"/>
      </c:valAx>
    </c:plotArea>
    <c:legend>
      <c:legendPos val="l"/>
      <c:layout/>
    </c:legend>
    <c:plotVisOnly val="1"/>
    <c:dispBlanksAs val="zero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 dirty="0"/>
              <a:t>סה"כ </a:t>
            </a:r>
            <a:r>
              <a:rPr lang="he-IL" dirty="0" smtClean="0"/>
              <a:t>השקעה הרווחה</a:t>
            </a:r>
            <a:endParaRPr lang="he-IL" dirty="0"/>
          </a:p>
        </c:rich>
      </c:tx>
      <c:layout>
        <c:manualLayout>
          <c:xMode val="edge"/>
          <c:yMode val="edge"/>
          <c:x val="0.75074153638101537"/>
          <c:y val="0"/>
        </c:manualLayout>
      </c:layout>
    </c:title>
    <c:plotArea>
      <c:layout>
        <c:manualLayout>
          <c:layoutTarget val="inner"/>
          <c:xMode val="edge"/>
          <c:yMode val="edge"/>
          <c:x val="0.21616012971738771"/>
          <c:y val="0.14579677540307465"/>
          <c:w val="0.74582924694191077"/>
          <c:h val="0.76135848403564943"/>
        </c:manualLayout>
      </c:layout>
      <c:lineChart>
        <c:grouping val="stacked"/>
        <c:ser>
          <c:idx val="0"/>
          <c:order val="0"/>
          <c:tx>
            <c:strRef>
              <c:f>'הוצאות רווחה G'!$A$10</c:f>
              <c:strCache>
                <c:ptCount val="1"/>
                <c:pt idx="0">
                  <c:v>סה"כ הוצ' רווחה</c:v>
                </c:pt>
              </c:strCache>
            </c:strRef>
          </c:tx>
          <c:dLbls>
            <c:dLblPos val="t"/>
            <c:showVal val="1"/>
          </c:dLbls>
          <c:cat>
            <c:numRef>
              <c:f>'הוצאות רווחה G'!$B$6:$L$6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'הוצאות רווחה G'!$B$10:$L$10</c:f>
              <c:numCache>
                <c:formatCode>_ * #,##0_ ;_ * \-#,##0_ ;_ * "-"??_ ;_ @_ </c:formatCode>
                <c:ptCount val="11"/>
                <c:pt idx="0">
                  <c:v>71024</c:v>
                </c:pt>
                <c:pt idx="1">
                  <c:v>74103</c:v>
                </c:pt>
                <c:pt idx="2">
                  <c:v>77170</c:v>
                </c:pt>
                <c:pt idx="3">
                  <c:v>79686</c:v>
                </c:pt>
                <c:pt idx="4">
                  <c:v>83779</c:v>
                </c:pt>
                <c:pt idx="5">
                  <c:v>87862</c:v>
                </c:pt>
                <c:pt idx="6">
                  <c:v>92333</c:v>
                </c:pt>
                <c:pt idx="7">
                  <c:v>96318</c:v>
                </c:pt>
                <c:pt idx="8">
                  <c:v>105527</c:v>
                </c:pt>
                <c:pt idx="9">
                  <c:v>114809</c:v>
                </c:pt>
                <c:pt idx="10">
                  <c:v>126447</c:v>
                </c:pt>
              </c:numCache>
            </c:numRef>
          </c:val>
        </c:ser>
        <c:dLbls>
          <c:showVal val="1"/>
        </c:dLbls>
        <c:marker val="1"/>
        <c:axId val="87565824"/>
        <c:axId val="87567360"/>
      </c:lineChart>
      <c:catAx>
        <c:axId val="87565824"/>
        <c:scaling>
          <c:orientation val="minMax"/>
        </c:scaling>
        <c:axPos val="b"/>
        <c:numFmt formatCode="General" sourceLinked="1"/>
        <c:tickLblPos val="nextTo"/>
        <c:crossAx val="87567360"/>
        <c:crosses val="autoZero"/>
        <c:auto val="1"/>
        <c:lblAlgn val="ctr"/>
        <c:lblOffset val="100"/>
      </c:catAx>
      <c:valAx>
        <c:axId val="87567360"/>
        <c:scaling>
          <c:orientation val="minMax"/>
          <c:min val="60000"/>
        </c:scaling>
        <c:axPos val="l"/>
        <c:majorGridlines/>
        <c:numFmt formatCode="_ * #,##0_ ;_ * \-#,##0_ ;_ * &quot;-&quot;??_ ;_ @_ " sourceLinked="1"/>
        <c:tickLblPos val="nextTo"/>
        <c:crossAx val="87565824"/>
        <c:crosses val="autoZero"/>
        <c:crossBetween val="between"/>
      </c:valAx>
    </c:plotArea>
    <c:legend>
      <c:legendPos val="l"/>
      <c:layout/>
    </c:legend>
    <c:plotVisOnly val="1"/>
    <c:dispBlanksAs val="zero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/>
              <a:t>הוצאות לפעולות כלליות (ללא חינוך, רווחה,</a:t>
            </a:r>
            <a:r>
              <a:rPr lang="he-IL" baseline="0"/>
              <a:t> מלוות)</a:t>
            </a:r>
            <a:r>
              <a:rPr lang="he-IL"/>
              <a:t>  </a:t>
            </a:r>
          </a:p>
          <a:p>
            <a:pPr>
              <a:defRPr/>
            </a:pPr>
            <a:r>
              <a:rPr lang="he-IL"/>
              <a:t> </a:t>
            </a:r>
          </a:p>
        </c:rich>
      </c:tx>
      <c:layout>
        <c:manualLayout>
          <c:xMode val="edge"/>
          <c:yMode val="edge"/>
          <c:x val="0.40061320754716984"/>
          <c:y val="2.3640661938534275E-2"/>
        </c:manualLayout>
      </c:layout>
    </c:title>
    <c:plotArea>
      <c:layout>
        <c:manualLayout>
          <c:layoutTarget val="inner"/>
          <c:xMode val="edge"/>
          <c:yMode val="edge"/>
          <c:x val="0.32423884514435702"/>
          <c:y val="0.21514193704510343"/>
          <c:w val="0.6616102114594169"/>
          <c:h val="0.66974404795145304"/>
        </c:manualLayout>
      </c:layout>
      <c:lineChart>
        <c:grouping val="standard"/>
        <c:ser>
          <c:idx val="2"/>
          <c:order val="0"/>
          <c:tx>
            <c:strRef>
              <c:f>'סה"כ הוצאות לפעולות C'!$A$8</c:f>
              <c:strCache>
                <c:ptCount val="1"/>
                <c:pt idx="0">
                  <c:v>הוצאות לפעולות , ללא מלוות 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7"/>
            <c:spPr>
              <a:solidFill>
                <a:schemeClr val="tx2">
                  <a:lumMod val="60000"/>
                  <a:lumOff val="40000"/>
                </a:schemeClr>
              </a:solidFill>
            </c:spPr>
          </c:marker>
          <c:dLbls>
            <c:dLblPos val="t"/>
            <c:showVal val="1"/>
          </c:dLbls>
          <c:cat>
            <c:numRef>
              <c:f>'סה"כ הוצאות לפעולות C'!$B$5:$L$5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'סה"כ הוצאות לפעולות C'!$B$8:$L$8</c:f>
              <c:numCache>
                <c:formatCode>_ * #,##0_ ;_ * \-#,##0_ ;_ * "-"??_ ;_ @_ </c:formatCode>
                <c:ptCount val="11"/>
                <c:pt idx="0">
                  <c:v>79966</c:v>
                </c:pt>
                <c:pt idx="1">
                  <c:v>91853</c:v>
                </c:pt>
                <c:pt idx="2">
                  <c:v>109965</c:v>
                </c:pt>
                <c:pt idx="3">
                  <c:v>119482</c:v>
                </c:pt>
                <c:pt idx="4">
                  <c:v>126603</c:v>
                </c:pt>
                <c:pt idx="5">
                  <c:v>130476</c:v>
                </c:pt>
                <c:pt idx="6">
                  <c:v>121457</c:v>
                </c:pt>
                <c:pt idx="7">
                  <c:v>122218</c:v>
                </c:pt>
                <c:pt idx="8">
                  <c:v>119923</c:v>
                </c:pt>
                <c:pt idx="9">
                  <c:v>129788</c:v>
                </c:pt>
                <c:pt idx="10">
                  <c:v>125454</c:v>
                </c:pt>
              </c:numCache>
            </c:numRef>
          </c:val>
        </c:ser>
        <c:dLbls>
          <c:showVal val="1"/>
        </c:dLbls>
        <c:marker val="1"/>
        <c:axId val="87613824"/>
        <c:axId val="87615360"/>
      </c:lineChart>
      <c:catAx>
        <c:axId val="87613824"/>
        <c:scaling>
          <c:orientation val="minMax"/>
        </c:scaling>
        <c:axPos val="b"/>
        <c:numFmt formatCode="General" sourceLinked="1"/>
        <c:tickLblPos val="nextTo"/>
        <c:crossAx val="87615360"/>
        <c:crosses val="autoZero"/>
        <c:auto val="1"/>
        <c:lblAlgn val="ctr"/>
        <c:lblOffset val="100"/>
      </c:catAx>
      <c:valAx>
        <c:axId val="87615360"/>
        <c:scaling>
          <c:orientation val="minMax"/>
          <c:max val="160000"/>
          <c:min val="40000"/>
        </c:scaling>
        <c:axPos val="l"/>
        <c:majorGridlines/>
        <c:numFmt formatCode="_ * #,##0_ ;_ * \-#,##0_ ;_ * &quot;-&quot;??_ ;_ @_ " sourceLinked="1"/>
        <c:tickLblPos val="nextTo"/>
        <c:crossAx val="87613824"/>
        <c:crosses val="autoZero"/>
        <c:crossBetween val="between"/>
      </c:valAx>
    </c:plotArea>
    <c:legend>
      <c:legendPos val="l"/>
      <c:layout/>
    </c:legend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/>
              <a:t>סך הוצאות חופי רחצה </a:t>
            </a:r>
          </a:p>
        </c:rich>
      </c:tx>
      <c:layout>
        <c:manualLayout>
          <c:xMode val="edge"/>
          <c:yMode val="edge"/>
          <c:x val="0.70774091532743633"/>
          <c:y val="3.5606102712316596E-3"/>
        </c:manualLayout>
      </c:layout>
    </c:title>
    <c:plotArea>
      <c:layout/>
      <c:lineChart>
        <c:grouping val="stacked"/>
        <c:ser>
          <c:idx val="0"/>
          <c:order val="0"/>
          <c:tx>
            <c:strRef>
              <c:f>'סך הוצאות חופים T'!$A$7</c:f>
              <c:strCache>
                <c:ptCount val="1"/>
                <c:pt idx="0">
                  <c:v>סך הוצאות חופים</c:v>
                </c:pt>
              </c:strCache>
            </c:strRef>
          </c:tx>
          <c:dLbls>
            <c:dLblPos val="t"/>
            <c:showVal val="1"/>
          </c:dLbls>
          <c:cat>
            <c:numRef>
              <c:f>'סך הוצאות חופים T'!$B$6:$L$6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'סך הוצאות חופים T'!$B$7:$L$7</c:f>
              <c:numCache>
                <c:formatCode>_ * #,##0_ ;_ * \-#,##0_ ;_ * "-"??_ ;_ @_ </c:formatCode>
                <c:ptCount val="11"/>
                <c:pt idx="0">
                  <c:v>11710.125</c:v>
                </c:pt>
                <c:pt idx="1">
                  <c:v>11317.075999999995</c:v>
                </c:pt>
                <c:pt idx="2">
                  <c:v>12144.566999999995</c:v>
                </c:pt>
                <c:pt idx="3">
                  <c:v>13099.558999999996</c:v>
                </c:pt>
                <c:pt idx="4">
                  <c:v>13083.458000000001</c:v>
                </c:pt>
                <c:pt idx="5">
                  <c:v>12644.589</c:v>
                </c:pt>
                <c:pt idx="6">
                  <c:v>13244.463</c:v>
                </c:pt>
                <c:pt idx="7">
                  <c:v>13351.97</c:v>
                </c:pt>
                <c:pt idx="8">
                  <c:v>14209.540999999997</c:v>
                </c:pt>
                <c:pt idx="9">
                  <c:v>15829.407999999996</c:v>
                </c:pt>
                <c:pt idx="10">
                  <c:v>16531.521000000001</c:v>
                </c:pt>
              </c:numCache>
            </c:numRef>
          </c:val>
        </c:ser>
        <c:dLbls>
          <c:showVal val="1"/>
        </c:dLbls>
        <c:marker val="1"/>
        <c:axId val="87225472"/>
        <c:axId val="87227008"/>
      </c:lineChart>
      <c:catAx>
        <c:axId val="87225472"/>
        <c:scaling>
          <c:orientation val="minMax"/>
        </c:scaling>
        <c:axPos val="b"/>
        <c:numFmt formatCode="General" sourceLinked="1"/>
        <c:tickLblPos val="nextTo"/>
        <c:crossAx val="87227008"/>
        <c:crosses val="autoZero"/>
        <c:auto val="1"/>
        <c:lblAlgn val="ctr"/>
        <c:lblOffset val="100"/>
      </c:catAx>
      <c:valAx>
        <c:axId val="87227008"/>
        <c:scaling>
          <c:orientation val="minMax"/>
          <c:max val="18000"/>
          <c:min val="10000"/>
        </c:scaling>
        <c:axPos val="l"/>
        <c:majorGridlines/>
        <c:numFmt formatCode="_ * #,##0_ ;_ * \-#,##0_ ;_ * &quot;-&quot;??_ ;_ @_ " sourceLinked="1"/>
        <c:tickLblPos val="nextTo"/>
        <c:crossAx val="87225472"/>
        <c:crosses val="autoZero"/>
        <c:crossBetween val="between"/>
      </c:valAx>
    </c:plotArea>
    <c:legend>
      <c:legendPos val="l"/>
      <c:layout/>
    </c:legend>
    <c:plotVisOnly val="1"/>
    <c:dispBlanksAs val="zero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dirty="0"/>
              <a:t>סך </a:t>
            </a:r>
            <a:r>
              <a:rPr lang="he-IL" dirty="0" smtClean="0"/>
              <a:t>השקעה </a:t>
            </a:r>
            <a:r>
              <a:rPr lang="he-IL" dirty="0"/>
              <a:t>לתושב לחינוך </a:t>
            </a:r>
          </a:p>
          <a:p>
            <a:pPr>
              <a:defRPr/>
            </a:pPr>
            <a:r>
              <a:rPr lang="he-IL" dirty="0"/>
              <a:t> </a:t>
            </a:r>
          </a:p>
        </c:rich>
      </c:tx>
      <c:layout>
        <c:manualLayout>
          <c:xMode val="edge"/>
          <c:yMode val="edge"/>
          <c:x val="0.68023736813266733"/>
          <c:y val="4.2703390099512767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'טבלה מעודכנת מול הדוחות '!$B$46</c:f>
              <c:strCache>
                <c:ptCount val="1"/>
                <c:pt idx="0">
                  <c:v>סך הוצאה לתושב לחינוך (ממשלה+ עירייה) </c:v>
                </c:pt>
              </c:strCache>
            </c:strRef>
          </c:tx>
          <c:dLbls>
            <c:dLblPos val="outEnd"/>
            <c:showVal val="1"/>
          </c:dLbls>
          <c:cat>
            <c:strRef>
              <c:f>'טבלה מעודכנת מול הדוחות '!$C$3:$G$3</c:f>
              <c:strCache>
                <c:ptCount val="5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חולון </c:v>
                </c:pt>
                <c:pt idx="4">
                  <c:v>בת ים </c:v>
                </c:pt>
              </c:strCache>
            </c:strRef>
          </c:cat>
          <c:val>
            <c:numRef>
              <c:f>'טבלה מעודכנת מול הדוחות '!$C$46:$G$46</c:f>
              <c:numCache>
                <c:formatCode>#,##0</c:formatCode>
                <c:ptCount val="5"/>
                <c:pt idx="0">
                  <c:v>1689.3635497449134</c:v>
                </c:pt>
                <c:pt idx="1">
                  <c:v>2356.2735341581501</c:v>
                </c:pt>
                <c:pt idx="2">
                  <c:v>1892.8518264908153</c:v>
                </c:pt>
                <c:pt idx="3">
                  <c:v>1672.8168542842652</c:v>
                </c:pt>
                <c:pt idx="4">
                  <c:v>1385.209678914676</c:v>
                </c:pt>
              </c:numCache>
            </c:numRef>
          </c:val>
        </c:ser>
        <c:dLbls/>
        <c:axId val="87702528"/>
        <c:axId val="87708416"/>
      </c:barChart>
      <c:catAx>
        <c:axId val="87702528"/>
        <c:scaling>
          <c:orientation val="minMax"/>
        </c:scaling>
        <c:axPos val="b"/>
        <c:tickLblPos val="nextTo"/>
        <c:crossAx val="87708416"/>
        <c:crosses val="autoZero"/>
        <c:auto val="1"/>
        <c:lblAlgn val="ctr"/>
        <c:lblOffset val="100"/>
      </c:catAx>
      <c:valAx>
        <c:axId val="87708416"/>
        <c:scaling>
          <c:orientation val="minMax"/>
        </c:scaling>
        <c:axPos val="l"/>
        <c:majorGridlines/>
        <c:numFmt formatCode="#,##0" sourceLinked="1"/>
        <c:tickLblPos val="nextTo"/>
        <c:crossAx val="87702528"/>
        <c:crosses val="autoZero"/>
        <c:crossBetween val="between"/>
        <c:majorUnit val="300"/>
      </c:valAx>
    </c:plotArea>
    <c:legend>
      <c:legendPos val="l"/>
      <c:layout/>
    </c:legend>
    <c:plotVisOnly val="1"/>
    <c:dispBlanksAs val="gap"/>
  </c:chart>
  <c:externalData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dirty="0" smtClean="0"/>
              <a:t>השקעה</a:t>
            </a:r>
            <a:r>
              <a:rPr lang="he-IL" baseline="0" dirty="0" smtClean="0"/>
              <a:t> </a:t>
            </a:r>
            <a:r>
              <a:rPr lang="he-IL" baseline="0" dirty="0"/>
              <a:t>רווחה לתושב</a:t>
            </a:r>
            <a:r>
              <a:rPr lang="he-IL" dirty="0"/>
              <a:t> </a:t>
            </a:r>
          </a:p>
        </c:rich>
      </c:tx>
      <c:layout>
        <c:manualLayout>
          <c:xMode val="edge"/>
          <c:yMode val="edge"/>
          <c:x val="0.72409710372782343"/>
          <c:y val="1.67081603727532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'טבלה מעודכנת מול הדוחות '!$B$19</c:f>
              <c:strCache>
                <c:ptCount val="1"/>
                <c:pt idx="0">
                  <c:v>סך הוצאה לתושב לרווחה (ממשלה+ עירייה) </c:v>
                </c:pt>
              </c:strCache>
            </c:strRef>
          </c:tx>
          <c:dLbls>
            <c:showVal val="1"/>
          </c:dLbls>
          <c:cat>
            <c:strRef>
              <c:f>'טבלה מעודכנת מול הדוחות '!$C$3:$G$3</c:f>
              <c:strCache>
                <c:ptCount val="5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חולון </c:v>
                </c:pt>
                <c:pt idx="4">
                  <c:v>בת ים </c:v>
                </c:pt>
              </c:strCache>
            </c:strRef>
          </c:cat>
          <c:val>
            <c:numRef>
              <c:f>'טבלה מעודכנת מול הדוחות '!$C$19:$G$19</c:f>
              <c:numCache>
                <c:formatCode>0</c:formatCode>
                <c:ptCount val="5"/>
                <c:pt idx="0">
                  <c:v>856.63768046024143</c:v>
                </c:pt>
                <c:pt idx="1">
                  <c:v>837.03155818540404</c:v>
                </c:pt>
                <c:pt idx="2">
                  <c:v>655.19323928326878</c:v>
                </c:pt>
                <c:pt idx="3">
                  <c:v>637.41594983432799</c:v>
                </c:pt>
                <c:pt idx="4">
                  <c:v>886.99434469544792</c:v>
                </c:pt>
              </c:numCache>
            </c:numRef>
          </c:val>
        </c:ser>
        <c:dLbls/>
        <c:axId val="87809408"/>
        <c:axId val="87831680"/>
      </c:barChart>
      <c:catAx>
        <c:axId val="87809408"/>
        <c:scaling>
          <c:orientation val="minMax"/>
        </c:scaling>
        <c:axPos val="b"/>
        <c:tickLblPos val="nextTo"/>
        <c:crossAx val="87831680"/>
        <c:crosses val="autoZero"/>
        <c:auto val="1"/>
        <c:lblAlgn val="ctr"/>
        <c:lblOffset val="100"/>
      </c:catAx>
      <c:valAx>
        <c:axId val="87831680"/>
        <c:scaling>
          <c:orientation val="minMax"/>
          <c:min val="550"/>
        </c:scaling>
        <c:axPos val="l"/>
        <c:majorGridlines/>
        <c:numFmt formatCode="0" sourceLinked="1"/>
        <c:tickLblPos val="nextTo"/>
        <c:crossAx val="87809408"/>
        <c:crosses val="autoZero"/>
        <c:crossBetween val="between"/>
      </c:valAx>
    </c:plotArea>
    <c:legend>
      <c:legendPos val="l"/>
      <c:layout/>
    </c:legend>
    <c:plotVisOnly val="1"/>
    <c:dispBlanksAs val="zero"/>
  </c:chart>
  <c:externalData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 dirty="0"/>
              <a:t>סך </a:t>
            </a:r>
            <a:r>
              <a:rPr lang="he-IL" dirty="0" smtClean="0"/>
              <a:t>השקעה </a:t>
            </a:r>
            <a:r>
              <a:rPr lang="he-IL" dirty="0"/>
              <a:t>לתושב </a:t>
            </a:r>
            <a:r>
              <a:rPr lang="he-IL" dirty="0" smtClean="0"/>
              <a:t>בפעולות </a:t>
            </a:r>
            <a:r>
              <a:rPr lang="he-IL" dirty="0"/>
              <a:t>כלליות</a:t>
            </a:r>
          </a:p>
        </c:rich>
      </c:tx>
      <c:layout>
        <c:manualLayout>
          <c:xMode val="edge"/>
          <c:yMode val="edge"/>
          <c:x val="0.52921543347491673"/>
          <c:y val="1.592490540266768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'טבלה מעודכנת מול הדוחות '!$B$103</c:f>
              <c:strCache>
                <c:ptCount val="1"/>
                <c:pt idx="0">
                  <c:v>סך הוצאה לתושב לפעולות כלליות  </c:v>
                </c:pt>
              </c:strCache>
            </c:strRef>
          </c:tx>
          <c:cat>
            <c:strRef>
              <c:f>'טבלה מעודכנת מול הדוחות '!$C$3:$G$3</c:f>
              <c:strCache>
                <c:ptCount val="5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חולון </c:v>
                </c:pt>
                <c:pt idx="4">
                  <c:v>בת ים </c:v>
                </c:pt>
              </c:strCache>
            </c:strRef>
          </c:cat>
          <c:val>
            <c:numRef>
              <c:f>'טבלה מעודכנת מול הדוחות '!$C$103:$G$103</c:f>
              <c:numCache>
                <c:formatCode>#,##0</c:formatCode>
                <c:ptCount val="5"/>
                <c:pt idx="0">
                  <c:v>2397.4648125143221</c:v>
                </c:pt>
                <c:pt idx="1">
                  <c:v>1997.0414201183428</c:v>
                </c:pt>
                <c:pt idx="2">
                  <c:v>1319.8666230015781</c:v>
                </c:pt>
                <c:pt idx="3">
                  <c:v>1284.4268399296302</c:v>
                </c:pt>
                <c:pt idx="4">
                  <c:v>1002.7194907135573</c:v>
                </c:pt>
              </c:numCache>
            </c:numRef>
          </c:val>
        </c:ser>
        <c:dLbls>
          <c:showVal val="1"/>
        </c:dLbls>
        <c:axId val="87853312"/>
        <c:axId val="87670784"/>
      </c:barChart>
      <c:catAx>
        <c:axId val="87853312"/>
        <c:scaling>
          <c:orientation val="minMax"/>
        </c:scaling>
        <c:axPos val="b"/>
        <c:tickLblPos val="nextTo"/>
        <c:crossAx val="87670784"/>
        <c:crosses val="autoZero"/>
        <c:auto val="1"/>
        <c:lblAlgn val="ctr"/>
        <c:lblOffset val="100"/>
      </c:catAx>
      <c:valAx>
        <c:axId val="87670784"/>
        <c:scaling>
          <c:orientation val="minMax"/>
        </c:scaling>
        <c:axPos val="l"/>
        <c:majorGridlines/>
        <c:numFmt formatCode="#,##0" sourceLinked="1"/>
        <c:tickLblPos val="nextTo"/>
        <c:crossAx val="87853312"/>
        <c:crosses val="autoZero"/>
        <c:crossBetween val="between"/>
      </c:valAx>
    </c:plotArea>
    <c:legend>
      <c:legendPos val="l"/>
      <c:layout/>
    </c:legend>
    <c:plotVisOnly val="1"/>
    <c:dispBlanksAs val="gap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/>
              <a:t>הנחות ארנונה לתושב  </a:t>
            </a:r>
          </a:p>
        </c:rich>
      </c:tx>
      <c:layout>
        <c:manualLayout>
          <c:xMode val="edge"/>
          <c:yMode val="edge"/>
          <c:x val="0.70337607903395782"/>
          <c:y val="1.5327386463232485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'טבלה מעודכנת מול הדוחות '!$B$126</c:f>
              <c:strCache>
                <c:ptCount val="1"/>
                <c:pt idx="0">
                  <c:v>הנחות ארנונה </c:v>
                </c:pt>
              </c:strCache>
            </c:strRef>
          </c:tx>
          <c:cat>
            <c:strRef>
              <c:f>'טבלה מעודכנת מול הדוחות '!$C$3:$G$3</c:f>
              <c:strCache>
                <c:ptCount val="5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חולון </c:v>
                </c:pt>
                <c:pt idx="4">
                  <c:v>בת ים </c:v>
                </c:pt>
              </c:strCache>
            </c:strRef>
          </c:cat>
          <c:val>
            <c:numRef>
              <c:f>'טבלה מעודכנת מול הדוחות '!$C$129:$G$129</c:f>
              <c:numCache>
                <c:formatCode>#,##0</c:formatCode>
                <c:ptCount val="5"/>
                <c:pt idx="0">
                  <c:v>357.51209098693812</c:v>
                </c:pt>
                <c:pt idx="1">
                  <c:v>336.89707728169259</c:v>
                </c:pt>
                <c:pt idx="2">
                  <c:v>262.15215015119742</c:v>
                </c:pt>
                <c:pt idx="3">
                  <c:v>360.24737461280262</c:v>
                </c:pt>
                <c:pt idx="4">
                  <c:v>440.06304273926889</c:v>
                </c:pt>
              </c:numCache>
            </c:numRef>
          </c:val>
        </c:ser>
        <c:dLbls>
          <c:showVal val="1"/>
        </c:dLbls>
        <c:axId val="87678336"/>
        <c:axId val="87889024"/>
      </c:barChart>
      <c:catAx>
        <c:axId val="87678336"/>
        <c:scaling>
          <c:orientation val="minMax"/>
        </c:scaling>
        <c:axPos val="b"/>
        <c:tickLblPos val="nextTo"/>
        <c:crossAx val="87889024"/>
        <c:crosses val="autoZero"/>
        <c:auto val="1"/>
        <c:lblAlgn val="ctr"/>
        <c:lblOffset val="100"/>
      </c:catAx>
      <c:valAx>
        <c:axId val="87889024"/>
        <c:scaling>
          <c:orientation val="minMax"/>
          <c:min val="200"/>
        </c:scaling>
        <c:axPos val="l"/>
        <c:majorGridlines/>
        <c:numFmt formatCode="#,##0" sourceLinked="1"/>
        <c:tickLblPos val="nextTo"/>
        <c:crossAx val="87678336"/>
        <c:crosses val="autoZero"/>
        <c:crossBetween val="between"/>
      </c:valAx>
    </c:plotArea>
    <c:legend>
      <c:legendPos val="l"/>
      <c:layout/>
    </c:legend>
    <c:plotVisOnly val="1"/>
    <c:dispBlanksAs val="gap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>
        <c:manualLayout>
          <c:xMode val="edge"/>
          <c:yMode val="edge"/>
          <c:x val="0.75263645954994263"/>
          <c:y val="1.3649250960419603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'טבלה מעודכנת מול הדוחות '!$B$79</c:f>
              <c:strCache>
                <c:ptCount val="1"/>
                <c:pt idx="0">
                  <c:v>פנסיה לתושב </c:v>
                </c:pt>
              </c:strCache>
            </c:strRef>
          </c:tx>
          <c:cat>
            <c:strRef>
              <c:f>'טבלה מעודכנת מול הדוחות '!$C$3:$G$3</c:f>
              <c:strCache>
                <c:ptCount val="5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חולון </c:v>
                </c:pt>
                <c:pt idx="4">
                  <c:v>בת ים </c:v>
                </c:pt>
              </c:strCache>
            </c:strRef>
          </c:cat>
          <c:val>
            <c:numRef>
              <c:f>'טבלה מעודכנת מול הדוחות '!$C$79:$G$79</c:f>
              <c:numCache>
                <c:formatCode>#,##0</c:formatCode>
                <c:ptCount val="5"/>
                <c:pt idx="0">
                  <c:v>926.3541302328947</c:v>
                </c:pt>
                <c:pt idx="1">
                  <c:v>254.34821588667745</c:v>
                </c:pt>
                <c:pt idx="2">
                  <c:v>477.07795494273205</c:v>
                </c:pt>
                <c:pt idx="3">
                  <c:v>340.1994538762911</c:v>
                </c:pt>
                <c:pt idx="4">
                  <c:v>597.53082604530414</c:v>
                </c:pt>
              </c:numCache>
            </c:numRef>
          </c:val>
        </c:ser>
        <c:dLbls>
          <c:showVal val="1"/>
        </c:dLbls>
        <c:axId val="87930752"/>
        <c:axId val="87932288"/>
      </c:barChart>
      <c:catAx>
        <c:axId val="87930752"/>
        <c:scaling>
          <c:orientation val="minMax"/>
        </c:scaling>
        <c:axPos val="b"/>
        <c:tickLblPos val="nextTo"/>
        <c:crossAx val="87932288"/>
        <c:crosses val="autoZero"/>
        <c:auto val="1"/>
        <c:lblAlgn val="ctr"/>
        <c:lblOffset val="100"/>
      </c:catAx>
      <c:valAx>
        <c:axId val="87932288"/>
        <c:scaling>
          <c:orientation val="minMax"/>
        </c:scaling>
        <c:axPos val="l"/>
        <c:majorGridlines/>
        <c:numFmt formatCode="#,##0" sourceLinked="1"/>
        <c:tickLblPos val="nextTo"/>
        <c:crossAx val="87930752"/>
        <c:crosses val="autoZero"/>
        <c:crossBetween val="between"/>
      </c:valAx>
    </c:plotArea>
    <c:legend>
      <c:legendPos val="l"/>
      <c:layout/>
    </c:legend>
    <c:plotVisOnly val="1"/>
    <c:dispBlanksAs val="gap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 algn="r">
              <a:defRPr/>
            </a:pPr>
            <a:r>
              <a:rPr lang="he-IL" dirty="0" smtClean="0"/>
              <a:t>פערים בתקציבי הפיתוח השוואה לערים השכנות</a:t>
            </a:r>
          </a:p>
          <a:p>
            <a:pPr algn="r">
              <a:defRPr/>
            </a:pPr>
            <a:r>
              <a:rPr lang="he-IL" dirty="0" smtClean="0"/>
              <a:t>סה"כ </a:t>
            </a:r>
            <a:r>
              <a:rPr lang="he-IL" dirty="0"/>
              <a:t>תקבולים לתושב</a:t>
            </a:r>
            <a:r>
              <a:rPr lang="he-IL" baseline="0" dirty="0"/>
              <a:t> , </a:t>
            </a:r>
            <a:r>
              <a:rPr lang="he-IL" dirty="0"/>
              <a:t>מהיטלי פתוח </a:t>
            </a:r>
          </a:p>
        </c:rich>
      </c:tx>
      <c:layout>
        <c:manualLayout>
          <c:xMode val="edge"/>
          <c:yMode val="edge"/>
          <c:x val="0.37729817746193839"/>
          <c:y val="2.0591360919319434E-3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'טבלה מעודכנת מול הדוחות '!$B$160</c:f>
              <c:strCache>
                <c:ptCount val="1"/>
                <c:pt idx="0">
                  <c:v>תקבולי תב"ר מהיטלים לנפש</c:v>
                </c:pt>
              </c:strCache>
            </c:strRef>
          </c:tx>
          <c:dLbls>
            <c:dLblPos val="outEnd"/>
            <c:showVal val="1"/>
          </c:dLbls>
          <c:cat>
            <c:strRef>
              <c:f>'טבלה מעודכנת מול הדוחות '!$C$3:$G$3</c:f>
              <c:strCache>
                <c:ptCount val="5"/>
                <c:pt idx="0">
                  <c:v>תל אביב </c:v>
                </c:pt>
                <c:pt idx="1">
                  <c:v>הרצליה </c:v>
                </c:pt>
                <c:pt idx="2">
                  <c:v>ראשלצ </c:v>
                </c:pt>
                <c:pt idx="3">
                  <c:v>חולון </c:v>
                </c:pt>
                <c:pt idx="4">
                  <c:v>בת ים </c:v>
                </c:pt>
              </c:strCache>
            </c:strRef>
          </c:cat>
          <c:val>
            <c:numRef>
              <c:f>'טבלה מעודכנת מול הדוחות '!$C$160:$G$160</c:f>
              <c:numCache>
                <c:formatCode>#,##0</c:formatCode>
                <c:ptCount val="5"/>
                <c:pt idx="0">
                  <c:v>1901.0360257137002</c:v>
                </c:pt>
                <c:pt idx="1">
                  <c:v>1896.5953917876996</c:v>
                </c:pt>
                <c:pt idx="2">
                  <c:v>638.78905934340753</c:v>
                </c:pt>
                <c:pt idx="3">
                  <c:v>753.26217175914451</c:v>
                </c:pt>
                <c:pt idx="4">
                  <c:v>229.4570289563955</c:v>
                </c:pt>
              </c:numCache>
            </c:numRef>
          </c:val>
        </c:ser>
        <c:dLbls/>
        <c:axId val="88043904"/>
        <c:axId val="88045440"/>
      </c:barChart>
      <c:catAx>
        <c:axId val="88043904"/>
        <c:scaling>
          <c:orientation val="minMax"/>
        </c:scaling>
        <c:axPos val="b"/>
        <c:tickLblPos val="nextTo"/>
        <c:crossAx val="88045440"/>
        <c:crosses val="autoZero"/>
        <c:auto val="1"/>
        <c:lblAlgn val="ctr"/>
        <c:lblOffset val="100"/>
      </c:catAx>
      <c:valAx>
        <c:axId val="88045440"/>
        <c:scaling>
          <c:orientation val="minMax"/>
        </c:scaling>
        <c:axPos val="l"/>
        <c:majorGridlines/>
        <c:numFmt formatCode="#,##0" sourceLinked="1"/>
        <c:tickLblPos val="nextTo"/>
        <c:crossAx val="88043904"/>
        <c:crosses val="autoZero"/>
        <c:crossBetween val="between"/>
      </c:valAx>
    </c:plotArea>
    <c:legend>
      <c:legendPos val="l"/>
      <c:layout/>
    </c:legend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7A9A-D5E5-4E11-A7B9-4AC8496E77FA}" type="datetimeFigureOut">
              <a:rPr lang="he-IL" smtClean="0"/>
              <a:pPr/>
              <a:t>כ"ג/חשון/תשע"ה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1BBE-0AE5-41D7-96D4-AEF5BC1C2A1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083435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7A9A-D5E5-4E11-A7B9-4AC8496E77FA}" type="datetimeFigureOut">
              <a:rPr lang="he-IL" smtClean="0"/>
              <a:pPr/>
              <a:t>כ"ג/חשון/תשע"ה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1BBE-0AE5-41D7-96D4-AEF5BC1C2A1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937560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7A9A-D5E5-4E11-A7B9-4AC8496E77FA}" type="datetimeFigureOut">
              <a:rPr lang="he-IL" smtClean="0"/>
              <a:pPr/>
              <a:t>כ"ג/חשון/תשע"ה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1BBE-0AE5-41D7-96D4-AEF5BC1C2A1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294425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7A9A-D5E5-4E11-A7B9-4AC8496E77FA}" type="datetimeFigureOut">
              <a:rPr lang="he-IL" smtClean="0"/>
              <a:pPr/>
              <a:t>כ"ג/חשון/תשע"ה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1BBE-0AE5-41D7-96D4-AEF5BC1C2A1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720622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7A9A-D5E5-4E11-A7B9-4AC8496E77FA}" type="datetimeFigureOut">
              <a:rPr lang="he-IL" smtClean="0"/>
              <a:pPr/>
              <a:t>כ"ג/חשון/תשע"ה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1BBE-0AE5-41D7-96D4-AEF5BC1C2A1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124817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7A9A-D5E5-4E11-A7B9-4AC8496E77FA}" type="datetimeFigureOut">
              <a:rPr lang="he-IL" smtClean="0"/>
              <a:pPr/>
              <a:t>כ"ג/חשון/תשע"ה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1BBE-0AE5-41D7-96D4-AEF5BC1C2A1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39202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7A9A-D5E5-4E11-A7B9-4AC8496E77FA}" type="datetimeFigureOut">
              <a:rPr lang="he-IL" smtClean="0"/>
              <a:pPr/>
              <a:t>כ"ג/חשון/תשע"ה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1BBE-0AE5-41D7-96D4-AEF5BC1C2A1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133078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7A9A-D5E5-4E11-A7B9-4AC8496E77FA}" type="datetimeFigureOut">
              <a:rPr lang="he-IL" smtClean="0"/>
              <a:pPr/>
              <a:t>כ"ג/חשון/תשע"ה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1BBE-0AE5-41D7-96D4-AEF5BC1C2A1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306209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7A9A-D5E5-4E11-A7B9-4AC8496E77FA}" type="datetimeFigureOut">
              <a:rPr lang="he-IL" smtClean="0"/>
              <a:pPr/>
              <a:t>כ"ג/חשון/תשע"ה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1BBE-0AE5-41D7-96D4-AEF5BC1C2A1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72163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7A9A-D5E5-4E11-A7B9-4AC8496E77FA}" type="datetimeFigureOut">
              <a:rPr lang="he-IL" smtClean="0"/>
              <a:pPr/>
              <a:t>כ"ג/חשון/תשע"ה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1BBE-0AE5-41D7-96D4-AEF5BC1C2A1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42258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7A9A-D5E5-4E11-A7B9-4AC8496E77FA}" type="datetimeFigureOut">
              <a:rPr lang="he-IL" smtClean="0"/>
              <a:pPr/>
              <a:t>כ"ג/חשון/תשע"ה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1BBE-0AE5-41D7-96D4-AEF5BC1C2A1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841603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77A9A-D5E5-4E11-A7B9-4AC8496E77FA}" type="datetimeFigureOut">
              <a:rPr lang="he-IL" smtClean="0"/>
              <a:pPr/>
              <a:t>כ"ג/חשון/תשע"ה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11BBE-0AE5-41D7-96D4-AEF5BC1C2A1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625369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395536" y="1166843"/>
            <a:ext cx="842493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000" b="1" u="sng" dirty="0"/>
              <a:t>בת ים , תפקודה הכלכלי בעשור האחרון ?  </a:t>
            </a:r>
            <a:endParaRPr lang="en-US" sz="2000" dirty="0"/>
          </a:p>
          <a:p>
            <a:r>
              <a:rPr lang="he-IL" b="1" dirty="0"/>
              <a:t> </a:t>
            </a:r>
            <a:endParaRPr lang="en-US" dirty="0"/>
          </a:p>
          <a:p>
            <a:r>
              <a:rPr lang="he-IL" b="1" u="sng" dirty="0"/>
              <a:t>בעשור האחרון העיר בת ים מתפקדת , פועלת וצומחת </a:t>
            </a:r>
            <a:endParaRPr lang="he-IL" b="1" u="sng" dirty="0" smtClean="0"/>
          </a:p>
          <a:p>
            <a:pPr algn="just"/>
            <a:endParaRPr lang="en-US" dirty="0"/>
          </a:p>
          <a:p>
            <a:pPr algn="just"/>
            <a:r>
              <a:rPr lang="he-IL" dirty="0"/>
              <a:t>בעשור האחרון עשתה בת ים מפנה כלכלי/חברתי </a:t>
            </a:r>
            <a:r>
              <a:rPr lang="he-IL" dirty="0" smtClean="0"/>
              <a:t>ענק, </a:t>
            </a:r>
            <a:r>
              <a:rPr lang="he-IL" dirty="0"/>
              <a:t>והפכה מעיר של גרעון שוטף של כ-170 </a:t>
            </a:r>
            <a:r>
              <a:rPr lang="he-IL" dirty="0" smtClean="0"/>
              <a:t>מיליון ש"ח בשנה, </a:t>
            </a:r>
            <a:r>
              <a:rPr lang="he-IL" dirty="0"/>
              <a:t>וללא תקציב במשך שנים........... לעיר הפועלת ע"פ תקציב </a:t>
            </a:r>
            <a:r>
              <a:rPr lang="he-IL" dirty="0" smtClean="0"/>
              <a:t>מאושר, </a:t>
            </a:r>
            <a:r>
              <a:rPr lang="he-IL" dirty="0"/>
              <a:t>שעומדת בתכנון </a:t>
            </a:r>
            <a:r>
              <a:rPr lang="he-IL" dirty="0" smtClean="0"/>
              <a:t>התקציבי, </a:t>
            </a:r>
            <a:r>
              <a:rPr lang="he-IL" dirty="0"/>
              <a:t>ללא גרעון </a:t>
            </a:r>
            <a:r>
              <a:rPr lang="he-IL" dirty="0" smtClean="0"/>
              <a:t>שוטף, </a:t>
            </a:r>
            <a:r>
              <a:rPr lang="he-IL" dirty="0"/>
              <a:t>לעיר בה ההכנסות העצמיות גדלו באופן </a:t>
            </a:r>
            <a:r>
              <a:rPr lang="he-IL" dirty="0" smtClean="0"/>
              <a:t>משמעותי, </a:t>
            </a:r>
            <a:r>
              <a:rPr lang="he-IL" dirty="0"/>
              <a:t>ההכנסות מארנונה עלו באופן </a:t>
            </a:r>
            <a:r>
              <a:rPr lang="he-IL" dirty="0" smtClean="0"/>
              <a:t>משמעותי, </a:t>
            </a:r>
            <a:r>
              <a:rPr lang="he-IL" dirty="0"/>
              <a:t>הורחבו השירותים לתושבים (חינוך ורווחה</a:t>
            </a:r>
            <a:r>
              <a:rPr lang="he-IL" dirty="0" smtClean="0"/>
              <a:t>), </a:t>
            </a:r>
            <a:r>
              <a:rPr lang="he-IL" dirty="0"/>
              <a:t>השתפרו ציוני הבגרות </a:t>
            </a:r>
            <a:r>
              <a:rPr lang="he-IL" dirty="0" smtClean="0"/>
              <a:t>והמייצב, </a:t>
            </a:r>
            <a:r>
              <a:rPr lang="he-IL" dirty="0"/>
              <a:t>וצומצם הפער הנורמטיבי בשירותים ביחס לערים השכנות </a:t>
            </a:r>
            <a:r>
              <a:rPr lang="he-IL" dirty="0" smtClean="0"/>
              <a:t>(אם </a:t>
            </a:r>
            <a:r>
              <a:rPr lang="he-IL" dirty="0"/>
              <a:t>כי עדיין הפערים משמעותיים) והכל תוך שמירה על פרמטרים של </a:t>
            </a:r>
            <a:r>
              <a:rPr lang="he-IL" dirty="0" smtClean="0"/>
              <a:t>יעילות.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086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תרשים 68"/>
          <p:cNvGraphicFramePr/>
          <p:nvPr>
            <p:extLst>
              <p:ext uri="{D42A27DB-BD31-4B8C-83A1-F6EECF244321}">
                <p14:modId xmlns:p14="http://schemas.microsoft.com/office/powerpoint/2010/main" xmlns="" val="2035806884"/>
              </p:ext>
            </p:extLst>
          </p:nvPr>
        </p:nvGraphicFramePr>
        <p:xfrm>
          <a:off x="344363" y="1196752"/>
          <a:ext cx="8023225" cy="3720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0" name="מלבן 69"/>
          <p:cNvSpPr/>
          <p:nvPr/>
        </p:nvSpPr>
        <p:spPr>
          <a:xfrm>
            <a:off x="3435129" y="692696"/>
            <a:ext cx="2308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u="sng" dirty="0"/>
              <a:t>השינוי בהיקף התקציב </a:t>
            </a:r>
            <a:endParaRPr lang="en-US" dirty="0"/>
          </a:p>
        </p:txBody>
      </p:sp>
      <p:sp>
        <p:nvSpPr>
          <p:cNvPr id="71" name="מלבן 70"/>
          <p:cNvSpPr/>
          <p:nvPr/>
        </p:nvSpPr>
        <p:spPr>
          <a:xfrm>
            <a:off x="395536" y="5373216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u="sng" dirty="0"/>
              <a:t>התקציב גדל מ-450 </a:t>
            </a:r>
            <a:r>
              <a:rPr lang="he-IL" b="1" u="sng" dirty="0" err="1"/>
              <a:t>מליון</a:t>
            </a:r>
            <a:r>
              <a:rPr lang="he-IL" b="1" u="sng" dirty="0"/>
              <a:t> שח ל-737 </a:t>
            </a:r>
            <a:r>
              <a:rPr lang="he-IL" b="1" u="sng" dirty="0" err="1"/>
              <a:t>מליון</a:t>
            </a:r>
            <a:r>
              <a:rPr lang="he-IL" b="1" u="sng" dirty="0"/>
              <a:t> שח ( גידול של 64% </a:t>
            </a:r>
            <a:r>
              <a:rPr lang="he-IL" b="1" u="sng" dirty="0" smtClean="0"/>
              <a:t>)</a:t>
            </a:r>
          </a:p>
          <a:p>
            <a:r>
              <a:rPr lang="he-IL" b="1" u="sng" dirty="0" smtClean="0"/>
              <a:t>שיעור </a:t>
            </a:r>
            <a:r>
              <a:rPr lang="he-IL" b="1" u="sng" dirty="0"/>
              <a:t>עליית המדד בעשור עומד על כ- 21% </a:t>
            </a:r>
            <a:endParaRPr lang="en-US" dirty="0"/>
          </a:p>
          <a:p>
            <a:r>
              <a:rPr lang="he-IL" b="1" u="sng" dirty="0"/>
              <a:t>המשמעות – צמיחה , שנוי , תפקוד , ניהול ראוי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298790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תרשים 5"/>
          <p:cNvGraphicFramePr/>
          <p:nvPr>
            <p:extLst>
              <p:ext uri="{D42A27DB-BD31-4B8C-83A1-F6EECF244321}">
                <p14:modId xmlns:p14="http://schemas.microsoft.com/office/powerpoint/2010/main" xmlns="" val="3004982962"/>
              </p:ext>
            </p:extLst>
          </p:nvPr>
        </p:nvGraphicFramePr>
        <p:xfrm>
          <a:off x="251520" y="404664"/>
          <a:ext cx="8496944" cy="5472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7504" y="6021288"/>
            <a:ext cx="87365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ירידה דרמטית בגרעון המצטבר , והחל משנת 2007 שמירה על איזון תקציבי 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213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699792" y="193637"/>
            <a:ext cx="508985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כיצד כוסה החוסר התקציבי המובנה ב-7 השנים האחרונות  </a:t>
            </a:r>
            <a:endParaRPr kumimoji="0" lang="en-US" altLang="he-IL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תרשים 4"/>
          <p:cNvGraphicFramePr/>
          <p:nvPr>
            <p:extLst>
              <p:ext uri="{D42A27DB-BD31-4B8C-83A1-F6EECF244321}">
                <p14:modId xmlns:p14="http://schemas.microsoft.com/office/powerpoint/2010/main" xmlns="" val="3299647107"/>
              </p:ext>
            </p:extLst>
          </p:nvPr>
        </p:nvGraphicFramePr>
        <p:xfrm>
          <a:off x="467544" y="764704"/>
          <a:ext cx="842493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55576" y="5589240"/>
            <a:ext cx="74703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החל משנת 2009 במקום מציאת פתרון מערכתי של חלוקת הכנסות והעברת שטחים מהערים השכנות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החוסר התקציבי אוזן באמצעות תקבולים בלתי רגילים כאמור לעיל</a:t>
            </a:r>
            <a:r>
              <a:rPr kumimoji="0" lang="en-US" altLang="he-IL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677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691680" y="661338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u="sng" dirty="0"/>
              <a:t>שטחים חייבי </a:t>
            </a:r>
            <a:r>
              <a:rPr lang="he-IL" b="1" u="sng" dirty="0" smtClean="0"/>
              <a:t>ארנונה, </a:t>
            </a:r>
            <a:r>
              <a:rPr lang="he-IL" b="1" u="sng" dirty="0"/>
              <a:t>ויחס שטחי ארנונה לא מגורים מכלל השטח </a:t>
            </a:r>
            <a:endParaRPr lang="he-IL" dirty="0"/>
          </a:p>
        </p:txBody>
      </p:sp>
      <p:graphicFrame>
        <p:nvGraphicFramePr>
          <p:cNvPr id="8" name="תרשים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09840503"/>
              </p:ext>
            </p:extLst>
          </p:nvPr>
        </p:nvGraphicFramePr>
        <p:xfrm>
          <a:off x="1043608" y="1556792"/>
          <a:ext cx="748883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68979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תרשים 6"/>
          <p:cNvGraphicFramePr/>
          <p:nvPr>
            <p:extLst>
              <p:ext uri="{D42A27DB-BD31-4B8C-83A1-F6EECF244321}">
                <p14:modId xmlns:p14="http://schemas.microsoft.com/office/powerpoint/2010/main" xmlns="" val="1244795361"/>
              </p:ext>
            </p:extLst>
          </p:nvPr>
        </p:nvGraphicFramePr>
        <p:xfrm>
          <a:off x="1403648" y="692696"/>
          <a:ext cx="748883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טבלה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83116699"/>
              </p:ext>
            </p:extLst>
          </p:nvPr>
        </p:nvGraphicFramePr>
        <p:xfrm>
          <a:off x="251520" y="3212976"/>
          <a:ext cx="1404972" cy="578358"/>
        </p:xfrm>
        <a:graphic>
          <a:graphicData uri="http://schemas.openxmlformats.org/drawingml/2006/table">
            <a:tbl>
              <a:tblPr rtl="1" firstRow="1" firstCol="1" bandRow="1">
                <a:tableStyleId>{D7AC3CCA-C797-4891-BE02-D94E43425B78}</a:tableStyleId>
              </a:tblPr>
              <a:tblGrid>
                <a:gridCol w="1404972"/>
              </a:tblGrid>
              <a:tr h="17526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פער ביחס לממוצע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B w="12700" cmpd="sng"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חולון / ראשל"צ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עומד על 89  מ  </a:t>
                      </a:r>
                      <a:r>
                        <a:rPr lang="he-IL" sz="1100" dirty="0" smtClean="0">
                          <a:effectLst/>
                        </a:rPr>
                        <a:t>ש"ח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1409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2717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906378" y="502514"/>
            <a:ext cx="5123518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הפער בהכנסות מארנונה </a:t>
            </a:r>
            <a:r>
              <a:rPr kumimoji="0" lang="he-IL" altLang="he-IL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אינו נובע </a:t>
            </a:r>
            <a:r>
              <a:rPr kumimoji="0" lang="he-IL" altLang="he-IL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מתעריפי ארנונה נמוכים </a:t>
            </a:r>
            <a:endParaRPr kumimoji="0" lang="en-US" altLang="he-IL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תרשים 7"/>
          <p:cNvGraphicFramePr/>
          <p:nvPr>
            <p:extLst>
              <p:ext uri="{D42A27DB-BD31-4B8C-83A1-F6EECF244321}">
                <p14:modId xmlns:p14="http://schemas.microsoft.com/office/powerpoint/2010/main" xmlns="" val="376213136"/>
              </p:ext>
            </p:extLst>
          </p:nvPr>
        </p:nvGraphicFramePr>
        <p:xfrm>
          <a:off x="1495425" y="1268760"/>
          <a:ext cx="6153150" cy="3693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65910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467544" y="5402678"/>
            <a:ext cx="8280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600" b="1" dirty="0"/>
              <a:t>עלייה בשיעורי הגביה מ-76% בשנת 2003 ל-87% בשנת </a:t>
            </a:r>
            <a:r>
              <a:rPr lang="he-IL" sz="1600" b="1" dirty="0" smtClean="0"/>
              <a:t>2012 למרות שעיקר הגבייה ממגורים</a:t>
            </a:r>
            <a:endParaRPr lang="he-IL" sz="1600" dirty="0"/>
          </a:p>
        </p:txBody>
      </p:sp>
      <p:graphicFrame>
        <p:nvGraphicFramePr>
          <p:cNvPr id="7" name="תרשים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63275946"/>
              </p:ext>
            </p:extLst>
          </p:nvPr>
        </p:nvGraphicFramePr>
        <p:xfrm>
          <a:off x="755576" y="692697"/>
          <a:ext cx="7992887" cy="4419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56039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תרשים 3"/>
          <p:cNvGraphicFramePr/>
          <p:nvPr>
            <p:extLst>
              <p:ext uri="{D42A27DB-BD31-4B8C-83A1-F6EECF244321}">
                <p14:modId xmlns:p14="http://schemas.microsoft.com/office/powerpoint/2010/main" xmlns="" val="604581594"/>
              </p:ext>
            </p:extLst>
          </p:nvPr>
        </p:nvGraphicFramePr>
        <p:xfrm>
          <a:off x="395536" y="764704"/>
          <a:ext cx="8393187" cy="3925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מלבן 4"/>
          <p:cNvSpPr/>
          <p:nvPr/>
        </p:nvSpPr>
        <p:spPr>
          <a:xfrm>
            <a:off x="323528" y="5085184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/>
              <a:t>הגדלת חיובי הארנונה , הפעלת אמצעי אכיפה ,והתייעלות בפעולות הגביה </a:t>
            </a:r>
            <a:endParaRPr lang="he-IL" b="1" dirty="0" smtClean="0"/>
          </a:p>
          <a:p>
            <a:r>
              <a:rPr lang="he-IL" b="1" dirty="0" smtClean="0"/>
              <a:t>הביאו לגידול בהכנסות מארנונה בסך </a:t>
            </a:r>
            <a:r>
              <a:rPr lang="he-IL" b="1" dirty="0"/>
              <a:t>של כ-100 מיליון שח בעשור 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337402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277953" y="278796"/>
            <a:ext cx="31502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סה"כ השנוי בהכנסות העצמיות</a:t>
            </a:r>
            <a:r>
              <a:rPr kumimoji="0" lang="he-IL" altLang="he-IL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altLang="he-IL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תרשים 5"/>
          <p:cNvGraphicFramePr/>
          <p:nvPr>
            <p:extLst>
              <p:ext uri="{D42A27DB-BD31-4B8C-83A1-F6EECF244321}">
                <p14:modId xmlns:p14="http://schemas.microsoft.com/office/powerpoint/2010/main" xmlns="" val="3513138772"/>
              </p:ext>
            </p:extLst>
          </p:nvPr>
        </p:nvGraphicFramePr>
        <p:xfrm>
          <a:off x="382426" y="856193"/>
          <a:ext cx="8235131" cy="4380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מלבן 7"/>
          <p:cNvSpPr/>
          <p:nvPr/>
        </p:nvSpPr>
        <p:spPr>
          <a:xfrm>
            <a:off x="1367930" y="5236587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/>
              <a:t>הרחבת </a:t>
            </a:r>
            <a:r>
              <a:rPr lang="he-IL" b="1" dirty="0" smtClean="0"/>
              <a:t>השירותים </a:t>
            </a:r>
            <a:r>
              <a:rPr lang="he-IL" b="1" dirty="0"/>
              <a:t>, הביאה לגידול בסך ההכנסות העצמיות של כ-82 </a:t>
            </a:r>
            <a:r>
              <a:rPr lang="he-IL" b="1" dirty="0" smtClean="0"/>
              <a:t>מיליון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423421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תרשים 3"/>
          <p:cNvGraphicFramePr/>
          <p:nvPr>
            <p:extLst>
              <p:ext uri="{D42A27DB-BD31-4B8C-83A1-F6EECF244321}">
                <p14:modId xmlns:p14="http://schemas.microsoft.com/office/powerpoint/2010/main" xmlns="" val="3031036030"/>
              </p:ext>
            </p:extLst>
          </p:nvPr>
        </p:nvGraphicFramePr>
        <p:xfrm>
          <a:off x="251520" y="188640"/>
          <a:ext cx="8477250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תרשים 4"/>
          <p:cNvGraphicFramePr/>
          <p:nvPr>
            <p:extLst>
              <p:ext uri="{D42A27DB-BD31-4B8C-83A1-F6EECF244321}">
                <p14:modId xmlns:p14="http://schemas.microsoft.com/office/powerpoint/2010/main" xmlns="" val="1420490757"/>
              </p:ext>
            </p:extLst>
          </p:nvPr>
        </p:nvGraphicFramePr>
        <p:xfrm>
          <a:off x="323528" y="3429000"/>
          <a:ext cx="8140824" cy="3140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88029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תרשים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65192459"/>
              </p:ext>
            </p:extLst>
          </p:nvPr>
        </p:nvGraphicFramePr>
        <p:xfrm>
          <a:off x="467544" y="764704"/>
          <a:ext cx="805434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מלבן 4"/>
          <p:cNvSpPr/>
          <p:nvPr/>
        </p:nvSpPr>
        <p:spPr>
          <a:xfrm>
            <a:off x="971600" y="566124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/>
              <a:t>עליה </a:t>
            </a:r>
            <a:r>
              <a:rPr lang="he-IL" b="1" dirty="0" smtClean="0"/>
              <a:t>בהשקעה בחינוך בסך </a:t>
            </a:r>
            <a:r>
              <a:rPr lang="he-IL" b="1" dirty="0"/>
              <a:t>של כ-76 מיליון שח (גידול של 67% ) לעומת עליית המדד לתקופה של כ-21%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940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792845" y="581424"/>
            <a:ext cx="5197257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מהו השינוי בהוצאה לרווחה (</a:t>
            </a:r>
            <a:r>
              <a:rPr kumimoji="0" lang="he-IL" altLang="he-IL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מהווה</a:t>
            </a:r>
            <a:r>
              <a:rPr kumimoji="0" lang="he-IL" altLang="he-IL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מטלה נוספת על העיר) </a:t>
            </a:r>
            <a:endParaRPr kumimoji="0" lang="en-US" altLang="he-IL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תרשים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6855901"/>
              </p:ext>
            </p:extLst>
          </p:nvPr>
        </p:nvGraphicFramePr>
        <p:xfrm>
          <a:off x="323528" y="1268760"/>
          <a:ext cx="8352928" cy="3683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31640" y="5347157"/>
            <a:ext cx="69127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עליה בהשקעה ברווחה בסך של כ-55 מיליון שח (גידול של 77%)</a:t>
            </a:r>
          </a:p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לעומת עליית המדד לתקופה של כ-21%</a:t>
            </a:r>
            <a:r>
              <a:rPr kumimoji="0" lang="en-US" altLang="he-IL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he-I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72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25130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graphicFrame>
        <p:nvGraphicFramePr>
          <p:cNvPr id="6" name="תרשים 5"/>
          <p:cNvGraphicFramePr/>
          <p:nvPr>
            <p:extLst>
              <p:ext uri="{D42A27DB-BD31-4B8C-83A1-F6EECF244321}">
                <p14:modId xmlns:p14="http://schemas.microsoft.com/office/powerpoint/2010/main" xmlns="" val="733478058"/>
              </p:ext>
            </p:extLst>
          </p:nvPr>
        </p:nvGraphicFramePr>
        <p:xfrm>
          <a:off x="112141" y="705273"/>
          <a:ext cx="8420299" cy="4307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995936" y="353430"/>
            <a:ext cx="26581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השינוי בהוצאות לפעולות כלליות  </a:t>
            </a:r>
            <a:endParaRPr kumimoji="0" lang="en-US" altLang="he-IL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899592" y="5013176"/>
            <a:ext cx="7596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/>
              <a:t>עליה </a:t>
            </a:r>
            <a:r>
              <a:rPr lang="he-IL" b="1" dirty="0" smtClean="0"/>
              <a:t>ברמת השירות בפעולות </a:t>
            </a:r>
            <a:r>
              <a:rPr lang="he-IL" b="1" dirty="0"/>
              <a:t>כלליות בסך של כ-54 מיליון שח (גידול של 58% ) לעומת עליית המדד לתקופה של כ-21%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26683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615224" y="433266"/>
            <a:ext cx="258756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השנוי בהוצאות לחופי רחצה </a:t>
            </a:r>
            <a:endParaRPr kumimoji="0" lang="en-US" altLang="he-IL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תרשים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84427396"/>
              </p:ext>
            </p:extLst>
          </p:nvPr>
        </p:nvGraphicFramePr>
        <p:xfrm>
          <a:off x="383523" y="1199152"/>
          <a:ext cx="8364941" cy="431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547664" y="5013176"/>
            <a:ext cx="7056784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e-I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altLang="he-I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he-I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עליה בשירותי</a:t>
            </a:r>
            <a:r>
              <a:rPr kumimoji="0" lang="he-IL" altLang="he-IL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he-IL" alt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חוף בסך של כ-5 מיליון שח (גידול של 41% )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לעומת עליית המדד לתקופה של כ-21%</a:t>
            </a:r>
            <a:endParaRPr kumimoji="0" lang="en-US" altLang="he-IL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405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323528" y="685410"/>
            <a:ext cx="83529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000" b="1" u="sng" dirty="0"/>
              <a:t>סיכום </a:t>
            </a:r>
            <a:endParaRPr lang="he-IL" sz="2000" b="1" u="sng" dirty="0" smtClean="0"/>
          </a:p>
          <a:p>
            <a:endParaRPr lang="he-IL" dirty="0" smtClean="0"/>
          </a:p>
          <a:p>
            <a:endParaRPr lang="en-US" dirty="0"/>
          </a:p>
          <a:p>
            <a:r>
              <a:rPr lang="he-IL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לאור רמת התפקוד הכלכלית/פיננסית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הקיימת, </a:t>
            </a:r>
            <a:r>
              <a:rPr lang="he-IL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אין מקום לבטל את האורגן המוניציפלי של העיר בת-ים .   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he-IL" b="1" dirty="0">
                <a:solidFill>
                  <a:srgbClr val="C00000"/>
                </a:solidFill>
              </a:rPr>
              <a:t>יש לתקן את העיוותים הכלכליים/תכנוניים כפי </a:t>
            </a:r>
            <a:r>
              <a:rPr lang="he-IL" b="1" dirty="0" smtClean="0">
                <a:solidFill>
                  <a:srgbClr val="C00000"/>
                </a:solidFill>
              </a:rPr>
              <a:t>שהוצגו, </a:t>
            </a:r>
            <a:r>
              <a:rPr lang="he-IL" b="1" dirty="0">
                <a:solidFill>
                  <a:srgbClr val="C00000"/>
                </a:solidFill>
              </a:rPr>
              <a:t>על מנת לאפשר את קיומה הכלכלי של העיר כיחידה </a:t>
            </a:r>
            <a:r>
              <a:rPr lang="he-IL" b="1" dirty="0" smtClean="0">
                <a:solidFill>
                  <a:srgbClr val="C00000"/>
                </a:solidFill>
              </a:rPr>
              <a:t>אורגנית. 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0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611560" y="332656"/>
            <a:ext cx="79208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u="sng" dirty="0"/>
              <a:t>היכן עומדת היום העיר בת ים – לקראת תקציב 2015 ?? </a:t>
            </a:r>
            <a:endParaRPr lang="en-US" dirty="0"/>
          </a:p>
          <a:p>
            <a:pPr algn="just"/>
            <a:r>
              <a:rPr lang="he-IL" dirty="0"/>
              <a:t>בת ים מתפקדת בשנים האחרונות בחוסר תקציב משמעותי הפוגע ברמת החיים של תושביה וביכולת התחרות שלה בשוק המסחר והתעסוקה הנובע ברובו מכשל כלכלי תכנוני מתמשך.</a:t>
            </a:r>
            <a:endParaRPr lang="en-US" dirty="0"/>
          </a:p>
          <a:p>
            <a:pPr algn="just"/>
            <a:r>
              <a:rPr lang="he-IL" dirty="0"/>
              <a:t>יודגש תקציב ההוצאה הנוכחי של העיר בת ים כולל חוסר תקציבי מובנה של כ-106 מ' ₪ . בשנים האחרונות החוסר התקציבי אוזן על ידי הלוואות לכסוי גרעון , העברת היטלי השבחה לתקציב השוטף ,ובעיקר תקבולים ממכירת מקרקעין – עתודות מקרקעין העומדות להיגמר אשר דלדלו את נכסי תושבי בת ים. </a:t>
            </a:r>
            <a:endParaRPr lang="en-US" dirty="0"/>
          </a:p>
          <a:p>
            <a:pPr algn="just"/>
            <a:r>
              <a:rPr lang="he-IL" dirty="0"/>
              <a:t>בנוסף , על מנת  להשוות את ההוצאה לנפש בעיר בת ים לממוצע ההוצאה לנפש בראשון לציון וחולון (להלן : הערים השכנות) בהתאמה למאפייני האוכלוסייה , קיים חוסר תקציבי של 140-160 מ' ₪ בתקציב השוטף , מעבר לחוסר התקציבי המובנה כיום . </a:t>
            </a:r>
            <a:endParaRPr lang="en-US" dirty="0"/>
          </a:p>
          <a:p>
            <a:pPr algn="just"/>
            <a:r>
              <a:rPr lang="he-IL" b="1" dirty="0"/>
              <a:t>מכאן החוסר התקציבי הריאלי של בת ים , הן לכסוי החוסר התקציבי המובנה (כ-106 מ שח) והן לצורך מתן שירותים נורמטיביים, השווה ברמתם לשירותים  הניתנים לתושבי הערים השכנות , עומד על כ-240-260 מיון שח לשנה , המהווים חוסר תקציבי של כ 35% מהתקציב. </a:t>
            </a:r>
            <a:endParaRPr lang="en-US" dirty="0"/>
          </a:p>
          <a:p>
            <a:r>
              <a:rPr lang="he-IL" dirty="0"/>
              <a:t> </a:t>
            </a:r>
            <a:endParaRPr lang="en-US" dirty="0"/>
          </a:p>
          <a:p>
            <a:r>
              <a:rPr lang="he-IL" b="1" u="sng" dirty="0">
                <a:solidFill>
                  <a:srgbClr val="C00000"/>
                </a:solidFill>
              </a:rPr>
              <a:t>ללא התערבות חיצונית לכסוי החוסר התקציבי המובנה , בתקציב ההישרדות לשנת 2015 , תקרוס העיר בת ים !!!!  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943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64861822"/>
              </p:ext>
            </p:extLst>
          </p:nvPr>
        </p:nvGraphicFramePr>
        <p:xfrm>
          <a:off x="1331640" y="519470"/>
          <a:ext cx="6336706" cy="6407564"/>
        </p:xfrm>
        <a:graphic>
          <a:graphicData uri="http://schemas.openxmlformats.org/drawingml/2006/table">
            <a:tbl>
              <a:tblPr rtl="1" firstRow="1" firstCol="1" bandRow="1">
                <a:tableStyleId>{2D5ABB26-0587-4C30-8999-92F81FD0307C}</a:tableStyleId>
              </a:tblPr>
              <a:tblGrid>
                <a:gridCol w="2289930"/>
                <a:gridCol w="156597"/>
                <a:gridCol w="597939"/>
                <a:gridCol w="156597"/>
                <a:gridCol w="2400240"/>
                <a:gridCol w="735403"/>
              </a:tblGrid>
              <a:tr h="259586">
                <a:tc gridSpan="5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1.10.2014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u="sng">
                          <a:effectLst/>
                        </a:rPr>
                        <a:t>אלפי שח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u="sng">
                          <a:effectLst/>
                        </a:rPr>
                        <a:t>אלפי שח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259586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u="sng">
                          <a:effectLst/>
                        </a:rPr>
                        <a:t>הכנסות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600" u="sng">
                          <a:effectLst/>
                        </a:rPr>
                        <a:t>הוצאות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תקציב 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761,376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תקציב 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761,376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u="sng">
                          <a:effectLst/>
                        </a:rPr>
                        <a:t>שנוי בהכנסות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u="sng">
                          <a:effectLst/>
                        </a:rPr>
                        <a:t>שנוי בהוצאות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שינוי מדד צפוי בארנונה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1,971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עלויות שכר - :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בטול הכנסות משירותים לתאגיד המים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-6,600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תוספת ותק , זחילת שכר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2,500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בטול דיווידנד מתאגיד מים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-5,000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תוספת בגין מימוש הסכמי שכר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2,400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תקבולים מכירת קרקע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-66,000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תוספת יוקר צפויה עם סיום הסכמי שכר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2,500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מענקים מיוחדים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-4,076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תשלומי פנסיה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תקבולים מהיטלי השבחה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-11,444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מענק איזון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ללא שינוי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גידול בפירעון מלוות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הכנסות אחרות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ללא שינוי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התייקרויות בפעולות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3,000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התייקרות בשרותי נקיון (ע"פ חוק)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1,500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עלייה בפעולות רווחה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1,200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סהכ הכנסות/הוצאות , תקציב 2015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670,227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776,476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106,249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חוסר תקציבי מובנה , לאחר מענק איזון 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חוסר תקציבי מובנה , ללא מענק איזון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142,011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באלפי שח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208338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 gridSpan="5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b="1" dirty="0">
                          <a:solidFill>
                            <a:srgbClr val="FF0000"/>
                          </a:solidFill>
                          <a:effectLst/>
                        </a:rPr>
                        <a:t>הבעיה - אין לבת ים , מקרקעין או מקורות חלופיים , לכסוי החוסר התקציבי המובנה כאמור 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194690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  <a:tr h="389380">
                <a:tc gridSpan="6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הפתרון - החלטת הוועדה לחלוקת הכנסות , לחלוקת הכנסות מהערים השכנות לכסוי החוסר התקציבי המובנה כאמור </a:t>
                      </a:r>
                      <a:r>
                        <a:rPr lang="he-IL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.  </a:t>
                      </a:r>
                      <a:endParaRPr lang="en-US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  <a:tr h="194690"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  <a:cs typeface="Arial"/>
                      </a:endParaRPr>
                    </a:p>
                  </a:txBody>
                  <a:tcPr marL="54424" marR="54424" marT="0" marB="0" anchor="b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19672" y="22201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החוסר התקציבי המובנה הצפוי בשנת 2015 </a:t>
            </a:r>
            <a:r>
              <a:rPr kumimoji="0" lang="he-IL" altLang="he-IL" sz="1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– המחייב פתרון מידי </a:t>
            </a:r>
            <a:endParaRPr kumimoji="0" lang="en-US" altLang="he-IL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70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4911533" y="332656"/>
            <a:ext cx="3700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u="sng" dirty="0"/>
              <a:t>השוואת </a:t>
            </a:r>
            <a:r>
              <a:rPr lang="he-IL" b="1" u="sng" dirty="0" smtClean="0"/>
              <a:t>השקעה בחינוך </a:t>
            </a:r>
            <a:r>
              <a:rPr lang="he-IL" b="1" u="sng" dirty="0"/>
              <a:t>לערים אחרות </a:t>
            </a:r>
            <a:endParaRPr lang="he-IL" dirty="0"/>
          </a:p>
        </p:txBody>
      </p:sp>
      <p:graphicFrame>
        <p:nvGraphicFramePr>
          <p:cNvPr id="5" name="תרשים 4"/>
          <p:cNvGraphicFramePr/>
          <p:nvPr>
            <p:extLst>
              <p:ext uri="{D42A27DB-BD31-4B8C-83A1-F6EECF244321}">
                <p14:modId xmlns:p14="http://schemas.microsoft.com/office/powerpoint/2010/main" xmlns="" val="344561021"/>
              </p:ext>
            </p:extLst>
          </p:nvPr>
        </p:nvGraphicFramePr>
        <p:xfrm>
          <a:off x="467544" y="908720"/>
          <a:ext cx="793164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טבלה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0543156"/>
              </p:ext>
            </p:extLst>
          </p:nvPr>
        </p:nvGraphicFramePr>
        <p:xfrm>
          <a:off x="251520" y="2348880"/>
          <a:ext cx="1450504" cy="57835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450504"/>
              </a:tblGrid>
              <a:tr h="18774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פער ביחס לממוצע </a:t>
                      </a:r>
                      <a:endParaRPr 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787" marR="66787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8774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חולון / ראשל"צ </a:t>
                      </a:r>
                      <a:endParaRPr lang="en-US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787" marR="66787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8774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עומד על 51 מ  שח </a:t>
                      </a:r>
                      <a:endParaRPr 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787" marR="66787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8411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graphicFrame>
        <p:nvGraphicFramePr>
          <p:cNvPr id="5" name="תרשים 4"/>
          <p:cNvGraphicFramePr/>
          <p:nvPr>
            <p:extLst>
              <p:ext uri="{D42A27DB-BD31-4B8C-83A1-F6EECF244321}">
                <p14:modId xmlns:p14="http://schemas.microsoft.com/office/powerpoint/2010/main" xmlns="" val="3573159606"/>
              </p:ext>
            </p:extLst>
          </p:nvPr>
        </p:nvGraphicFramePr>
        <p:xfrm>
          <a:off x="611560" y="1268760"/>
          <a:ext cx="805242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249874" y="441811"/>
            <a:ext cx="37705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altLang="he-IL" b="1" u="sng" dirty="0"/>
              <a:t>השוואת השקעה ברווחה לערים אחרות </a:t>
            </a:r>
          </a:p>
        </p:txBody>
      </p:sp>
      <p:graphicFrame>
        <p:nvGraphicFramePr>
          <p:cNvPr id="7" name="טבלה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53474153"/>
              </p:ext>
            </p:extLst>
          </p:nvPr>
        </p:nvGraphicFramePr>
        <p:xfrm>
          <a:off x="539552" y="1988840"/>
          <a:ext cx="1954560" cy="54146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54560"/>
              </a:tblGrid>
              <a:tr h="180489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פער ביחס לממוצע </a:t>
                      </a:r>
                      <a:endParaRPr lang="en-US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206" marR="64206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80489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חולון / ראשל"צ </a:t>
                      </a:r>
                      <a:endParaRPr lang="en-US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206" marR="64206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80489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עומד על 32 מ  שח </a:t>
                      </a:r>
                      <a:endParaRPr lang="en-US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206" marR="64206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6212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483768" y="404664"/>
            <a:ext cx="6084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u="sng" dirty="0"/>
              <a:t>ניתוח השוואתי לערים השכנות הוצאות לפעולות כלליות </a:t>
            </a:r>
            <a:endParaRPr lang="he-IL" dirty="0"/>
          </a:p>
        </p:txBody>
      </p:sp>
      <p:graphicFrame>
        <p:nvGraphicFramePr>
          <p:cNvPr id="5" name="תרשים 4"/>
          <p:cNvGraphicFramePr/>
          <p:nvPr>
            <p:extLst>
              <p:ext uri="{D42A27DB-BD31-4B8C-83A1-F6EECF244321}">
                <p14:modId xmlns:p14="http://schemas.microsoft.com/office/powerpoint/2010/main" xmlns="" val="3503766964"/>
              </p:ext>
            </p:extLst>
          </p:nvPr>
        </p:nvGraphicFramePr>
        <p:xfrm>
          <a:off x="611560" y="1196752"/>
          <a:ext cx="748015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טבלה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9408672"/>
              </p:ext>
            </p:extLst>
          </p:nvPr>
        </p:nvGraphicFramePr>
        <p:xfrm>
          <a:off x="539552" y="1988840"/>
          <a:ext cx="1744628" cy="57835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44628"/>
              </a:tblGrid>
              <a:tr h="17526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פער ביחס לממוצע </a:t>
                      </a:r>
                      <a:endParaRPr 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חולון / ראשלצ </a:t>
                      </a:r>
                      <a:endParaRPr lang="en-US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עומד על 39 מ  שח </a:t>
                      </a:r>
                      <a:endParaRPr 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6717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תרשים 3"/>
          <p:cNvGraphicFramePr/>
          <p:nvPr>
            <p:extLst>
              <p:ext uri="{D42A27DB-BD31-4B8C-83A1-F6EECF244321}">
                <p14:modId xmlns:p14="http://schemas.microsoft.com/office/powerpoint/2010/main" xmlns="" val="4128958543"/>
              </p:ext>
            </p:extLst>
          </p:nvPr>
        </p:nvGraphicFramePr>
        <p:xfrm>
          <a:off x="827584" y="980728"/>
          <a:ext cx="745806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74493349"/>
              </p:ext>
            </p:extLst>
          </p:nvPr>
        </p:nvGraphicFramePr>
        <p:xfrm>
          <a:off x="179512" y="2708920"/>
          <a:ext cx="1683162" cy="63798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683162"/>
              </a:tblGrid>
              <a:tr h="203356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פער ביחס לממוצע </a:t>
                      </a:r>
                      <a:endParaRPr 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1731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חולון / ראשלצ </a:t>
                      </a:r>
                      <a:endParaRPr lang="en-US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1731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עומד על 17 מ  שח </a:t>
                      </a:r>
                      <a:endParaRPr 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0351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תרשים 3"/>
          <p:cNvGraphicFramePr/>
          <p:nvPr>
            <p:extLst>
              <p:ext uri="{D42A27DB-BD31-4B8C-83A1-F6EECF244321}">
                <p14:modId xmlns:p14="http://schemas.microsoft.com/office/powerpoint/2010/main" xmlns="" val="3143629862"/>
              </p:ext>
            </p:extLst>
          </p:nvPr>
        </p:nvGraphicFramePr>
        <p:xfrm>
          <a:off x="1403648" y="692696"/>
          <a:ext cx="687361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41409009"/>
              </p:ext>
            </p:extLst>
          </p:nvPr>
        </p:nvGraphicFramePr>
        <p:xfrm>
          <a:off x="395536" y="2420888"/>
          <a:ext cx="1954560" cy="63907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54560"/>
              </a:tblGrid>
              <a:tr h="213026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פער ביחס לממוצע </a:t>
                      </a:r>
                      <a:endParaRPr lang="en-US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86" marR="66686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13026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חולון / ראשל"צ </a:t>
                      </a:r>
                      <a:endParaRPr lang="en-US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86" marR="66686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13026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עומד על 24 מ  שח </a:t>
                      </a:r>
                      <a:endParaRPr 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686" marR="66686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9596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תרשים 4"/>
          <p:cNvGraphicFramePr/>
          <p:nvPr>
            <p:extLst>
              <p:ext uri="{D42A27DB-BD31-4B8C-83A1-F6EECF244321}">
                <p14:modId xmlns:p14="http://schemas.microsoft.com/office/powerpoint/2010/main" xmlns="" val="451885396"/>
              </p:ext>
            </p:extLst>
          </p:nvPr>
        </p:nvGraphicFramePr>
        <p:xfrm>
          <a:off x="1403648" y="188640"/>
          <a:ext cx="6448425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מלבן 5"/>
          <p:cNvSpPr/>
          <p:nvPr/>
        </p:nvSpPr>
        <p:spPr>
          <a:xfrm>
            <a:off x="953142" y="4869160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/>
              <a:t>בשל </a:t>
            </a:r>
            <a:r>
              <a:rPr lang="he-IL" b="1" dirty="0" smtClean="0"/>
              <a:t>המחסור הכרוני בקרקעות עיריות, אין לעירייה מקורות מהיטלי פיתוח, לשמירת </a:t>
            </a:r>
            <a:r>
              <a:rPr lang="he-IL" b="1" dirty="0"/>
              <a:t>התשתית הקיימת </a:t>
            </a:r>
            <a:r>
              <a:rPr lang="he-IL" b="1" dirty="0" smtClean="0"/>
              <a:t>בעיר. </a:t>
            </a:r>
            <a:endParaRPr lang="en-US" dirty="0" smtClean="0"/>
          </a:p>
          <a:p>
            <a:r>
              <a:rPr lang="he-IL" b="1" dirty="0" smtClean="0"/>
              <a:t>לכן , חייבת העיר בת ים סיוע בתקציבי הפתוח בסך של כ-60 מיליון שח בשנה. </a:t>
            </a:r>
            <a:endParaRPr lang="he-IL" dirty="0"/>
          </a:p>
        </p:txBody>
      </p:sp>
      <p:graphicFrame>
        <p:nvGraphicFramePr>
          <p:cNvPr id="7" name="טבלה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6194773"/>
              </p:ext>
            </p:extLst>
          </p:nvPr>
        </p:nvGraphicFramePr>
        <p:xfrm>
          <a:off x="611560" y="1772816"/>
          <a:ext cx="2170584" cy="57835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584"/>
              </a:tblGrid>
              <a:tr h="18802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פער ביחס לממוצע </a:t>
                      </a:r>
                      <a:endParaRPr lang="en-US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887" marR="66887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8802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חולון / ראשלצ </a:t>
                      </a:r>
                      <a:endParaRPr lang="en-US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887" marR="66887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8802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עומד על 60 מ  שח </a:t>
                      </a:r>
                      <a:endParaRPr lang="en-US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6887" marR="66887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140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611560" y="476672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400" b="1" u="sng" dirty="0"/>
              <a:t>סיכום </a:t>
            </a:r>
            <a:endParaRPr lang="he-IL" sz="2400" b="1" u="sng" dirty="0" smtClean="0"/>
          </a:p>
          <a:p>
            <a:endParaRPr lang="en-US" dirty="0"/>
          </a:p>
          <a:p>
            <a:pPr algn="just"/>
            <a:r>
              <a:rPr lang="he-IL" b="1" dirty="0"/>
              <a:t>בעבר, המחסור הכלכלי העמוק הביא לפגיעה אנושה בתדמית </a:t>
            </a:r>
            <a:r>
              <a:rPr lang="he-IL" b="1" dirty="0" smtClean="0"/>
              <a:t>העיר, </a:t>
            </a:r>
            <a:r>
              <a:rPr lang="he-IL" b="1" dirty="0"/>
              <a:t>לעזיבה של אוכלוסיית </a:t>
            </a:r>
            <a:r>
              <a:rPr lang="he-IL" b="1" dirty="0" smtClean="0"/>
              <a:t>חזקות, </a:t>
            </a:r>
            <a:r>
              <a:rPr lang="he-IL" b="1" dirty="0"/>
              <a:t>והיחלשותה של העיר עד לחדלות פירעון  –  בסיוע משרד הפנים וגורמי ממשל ,יחד עם הליכי הבראה והתייעלות בעיר חל מפנה במהלך העשור </a:t>
            </a:r>
            <a:r>
              <a:rPr lang="he-IL" b="1" dirty="0" smtClean="0"/>
              <a:t>האחרון, </a:t>
            </a:r>
            <a:r>
              <a:rPr lang="he-IL" b="1" dirty="0"/>
              <a:t>ובראייה לעתיד ללא התערבות קברניטי המדינה ובראשם משרד </a:t>
            </a:r>
            <a:r>
              <a:rPr lang="he-IL" b="1" dirty="0" smtClean="0"/>
              <a:t>הפנים, </a:t>
            </a:r>
            <a:r>
              <a:rPr lang="he-IL" b="1" dirty="0"/>
              <a:t>צפוי מדרון חלקלק בה תחזור העיר למצבה הקודם וחלילה מלתת לתופעה זו </a:t>
            </a:r>
            <a:r>
              <a:rPr lang="he-IL" b="1" dirty="0" smtClean="0"/>
              <a:t>לחזור. </a:t>
            </a:r>
            <a:endParaRPr lang="en-US" dirty="0"/>
          </a:p>
          <a:p>
            <a:r>
              <a:rPr lang="he-IL" b="1" dirty="0"/>
              <a:t>קיימת חובה לפעול באומץ ובאחריות למניעת </a:t>
            </a:r>
            <a:r>
              <a:rPr lang="he-IL" b="1" dirty="0" smtClean="0"/>
              <a:t>ההתדרדרות. </a:t>
            </a:r>
          </a:p>
          <a:p>
            <a:pPr>
              <a:tabLst>
                <a:tab pos="534988" algn="l"/>
              </a:tabLst>
            </a:pPr>
            <a:endParaRPr lang="en-US" dirty="0"/>
          </a:p>
          <a:p>
            <a:r>
              <a:rPr lang="he-IL" b="1" dirty="0"/>
              <a:t>כל תהליך של "איחוד" יארך זמן רב, והוא אינו פתרון למצוקה המיידית של העיר בת-ים.</a:t>
            </a:r>
            <a:endParaRPr lang="en-US" dirty="0"/>
          </a:p>
          <a:p>
            <a:r>
              <a:rPr lang="he-IL" b="1" dirty="0"/>
              <a:t>מהם הפתרונות (האמיתיים) לעיר בת ים : </a:t>
            </a:r>
            <a:endParaRPr lang="he-IL" b="1" dirty="0" smtClean="0"/>
          </a:p>
          <a:p>
            <a:endParaRPr lang="en-US" dirty="0"/>
          </a:p>
          <a:p>
            <a:pPr marL="355600" indent="-355600" algn="just">
              <a:tabLst>
                <a:tab pos="450850" algn="l"/>
              </a:tabLst>
            </a:pPr>
            <a:r>
              <a:rPr lang="he-IL" b="1" dirty="0" smtClean="0"/>
              <a:t>א. </a:t>
            </a:r>
            <a:r>
              <a:rPr lang="he-IL" b="1" dirty="0" smtClean="0">
                <a:solidFill>
                  <a:srgbClr val="C00000"/>
                </a:solidFill>
              </a:rPr>
              <a:t>חלוקת </a:t>
            </a:r>
            <a:r>
              <a:rPr lang="he-IL" b="1" dirty="0">
                <a:solidFill>
                  <a:srgbClr val="C00000"/>
                </a:solidFill>
              </a:rPr>
              <a:t>הכנסות </a:t>
            </a:r>
            <a:r>
              <a:rPr lang="he-IL" b="1" dirty="0"/>
              <a:t>עם הרשויות בסביבתה (דרך המלך לפתרון העיוותים </a:t>
            </a:r>
            <a:r>
              <a:rPr lang="he-IL" b="1" dirty="0" smtClean="0"/>
              <a:t>   	התכנוניים/כלכליים) לתקציב </a:t>
            </a:r>
            <a:r>
              <a:rPr lang="he-IL" b="1" dirty="0"/>
              <a:t>הרגיל ולתקציבי </a:t>
            </a:r>
            <a:r>
              <a:rPr lang="he-IL" b="1" dirty="0" smtClean="0"/>
              <a:t>הפיתוח. </a:t>
            </a:r>
            <a:endParaRPr lang="en-US" dirty="0"/>
          </a:p>
          <a:p>
            <a:pPr marL="355600" indent="-355600" algn="just"/>
            <a:r>
              <a:rPr lang="he-IL" b="1" dirty="0" smtClean="0"/>
              <a:t>ב</a:t>
            </a:r>
            <a:r>
              <a:rPr lang="he-IL" b="1" dirty="0"/>
              <a:t>. 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rgbClr val="C00000"/>
                </a:solidFill>
              </a:rPr>
              <a:t>העברת </a:t>
            </a:r>
            <a:r>
              <a:rPr lang="he-IL" b="1" dirty="0">
                <a:solidFill>
                  <a:srgbClr val="C00000"/>
                </a:solidFill>
              </a:rPr>
              <a:t>שטחי שיפוט</a:t>
            </a:r>
            <a:r>
              <a:rPr lang="he-IL" b="1" dirty="0"/>
              <a:t> במסגרת ועדת </a:t>
            </a:r>
            <a:r>
              <a:rPr lang="he-IL" b="1" dirty="0" smtClean="0"/>
              <a:t>גבולות, </a:t>
            </a:r>
            <a:r>
              <a:rPr lang="he-IL" b="1" dirty="0"/>
              <a:t>בעיקר שטחים </a:t>
            </a:r>
            <a:r>
              <a:rPr lang="he-IL" b="1" dirty="0" smtClean="0"/>
              <a:t>גובלים, </a:t>
            </a:r>
            <a:r>
              <a:rPr lang="he-IL" b="1" dirty="0"/>
              <a:t>ובדגש </a:t>
            </a:r>
            <a:r>
              <a:rPr lang="he-IL" b="1" dirty="0" smtClean="0"/>
              <a:t>על </a:t>
            </a:r>
            <a:r>
              <a:rPr lang="he-IL" b="1" dirty="0"/>
              <a:t>שטחים שיחזקו את הקשר שבין בת ים לכביש 20 </a:t>
            </a:r>
            <a:r>
              <a:rPr lang="he-IL" b="1" dirty="0" smtClean="0"/>
              <a:t>המהווה את </a:t>
            </a:r>
            <a:r>
              <a:rPr lang="he-IL" b="1" dirty="0"/>
              <a:t>ציר התעסוקה והמסחר של ישראל.</a:t>
            </a:r>
            <a:endParaRPr lang="en-US" dirty="0"/>
          </a:p>
          <a:p>
            <a:pPr marL="355600" indent="-355600" algn="just">
              <a:tabLst>
                <a:tab pos="355600" algn="l"/>
              </a:tabLst>
            </a:pPr>
            <a:r>
              <a:rPr lang="he-IL" b="1" dirty="0" smtClean="0"/>
              <a:t>ג</a:t>
            </a:r>
            <a:r>
              <a:rPr lang="he-IL" b="1" dirty="0"/>
              <a:t>. 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rgbClr val="C00000"/>
                </a:solidFill>
              </a:rPr>
              <a:t>הקמת </a:t>
            </a:r>
            <a:r>
              <a:rPr lang="he-IL" b="1" dirty="0">
                <a:solidFill>
                  <a:srgbClr val="C00000"/>
                </a:solidFill>
              </a:rPr>
              <a:t>עוגן מטרופוליטני של השירות הממשלתי </a:t>
            </a:r>
            <a:r>
              <a:rPr lang="he-IL" b="1" dirty="0"/>
              <a:t>בבת ים (העדפת בת ים </a:t>
            </a:r>
            <a:r>
              <a:rPr lang="he-IL" b="1" dirty="0" smtClean="0"/>
              <a:t>כיעד למשרדי </a:t>
            </a:r>
            <a:r>
              <a:rPr lang="he-IL" b="1" dirty="0"/>
              <a:t>ממשלה) כחלק מהרחבת שטחי התעסוקה והמסחר.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176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1024</Words>
  <Application>Microsoft Office PowerPoint</Application>
  <PresentationFormat>On-screen Show (4:3)</PresentationFormat>
  <Paragraphs>187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ערכת נושא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Tzipi</dc:creator>
  <cp:lastModifiedBy>Yogev Sharvit</cp:lastModifiedBy>
  <cp:revision>31</cp:revision>
  <cp:lastPrinted>2014-11-04T15:09:18Z</cp:lastPrinted>
  <dcterms:created xsi:type="dcterms:W3CDTF">2014-11-04T10:28:38Z</dcterms:created>
  <dcterms:modified xsi:type="dcterms:W3CDTF">2014-11-16T11:27:04Z</dcterms:modified>
</cp:coreProperties>
</file>