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6" r:id="rId4"/>
    <p:sldId id="259" r:id="rId5"/>
    <p:sldId id="260" r:id="rId6"/>
    <p:sldId id="261" r:id="rId7"/>
  </p:sldIdLst>
  <p:sldSz cx="9144000" cy="6858000" type="screen4x3"/>
  <p:notesSz cx="6805613" cy="99393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58BBEC5-6658-4D30-AA7D-0DA7C2AA1A63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C2514E9-4A7A-4129-9DB9-782485CA290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857123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514E9-4A7A-4129-9DB9-782485CA2907}" type="slidenum">
              <a:rPr lang="he-IL" smtClean="0"/>
              <a:pPr/>
              <a:t>1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6C95D-B02B-470C-B4CF-9A198948584A}" type="datetimeFigureOut">
              <a:rPr lang="he-IL" smtClean="0"/>
              <a:pPr/>
              <a:t>ל'/כסלו/תשע"ב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64630-C4FE-4161-995A-7EB6E78B399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1028" name="תמונה 10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1960" y="332656"/>
            <a:ext cx="819150" cy="7239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139952" y="1148090"/>
            <a:ext cx="10801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מדינת ישראל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משרד הפנים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1597451" y="1916832"/>
            <a:ext cx="60708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הוועדה לבחינת הנחות </a:t>
            </a:r>
            <a:r>
              <a:rPr lang="he-IL" sz="3200" b="1" dirty="0" err="1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ופטורין</a:t>
            </a:r>
            <a:r>
              <a:rPr lang="he-IL" sz="3200" b="1" dirty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200" b="1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בארנונה</a:t>
            </a:r>
          </a:p>
          <a:p>
            <a:pPr algn="ctr"/>
            <a:r>
              <a:rPr lang="he-IL" sz="3200" b="1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   </a:t>
            </a:r>
            <a:r>
              <a:rPr lang="he-IL" sz="2800" b="1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ועדת קהת</a:t>
            </a:r>
            <a:endParaRPr lang="he-IL" sz="2800" dirty="0">
              <a:solidFill>
                <a:schemeClr val="tx2">
                  <a:lumMod val="75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45032" y="2822740"/>
            <a:ext cx="889146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על פי תקנות והסדרים במשק המדינה התשנ"ג 1993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ועל פי פקודת מיסי העירייה ומיסי הממשלה (פטורין), 1938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והעדכונים שחלו בתקנות ובפקודה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David" pitchFamily="34" charset="-79"/>
              </a:rPr>
              <a:t>מרכזת הועדה – גב' יאירה </a:t>
            </a:r>
            <a:r>
              <a:rPr lang="he-IL" sz="2800" b="1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David" pitchFamily="34" charset="-79"/>
              </a:rPr>
              <a:t>דונסקוי</a:t>
            </a:r>
            <a:endParaRPr kumimoji="0" lang="he-IL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2555776" y="5733256"/>
            <a:ext cx="3700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chemeClr val="accent1">
                    <a:lumMod val="50000"/>
                  </a:schemeClr>
                </a:solidFill>
              </a:rPr>
              <a:t>ירושלים, </a:t>
            </a:r>
            <a:r>
              <a:rPr lang="he-IL" b="1" dirty="0" smtClean="0">
                <a:solidFill>
                  <a:schemeClr val="accent1">
                    <a:lumMod val="50000"/>
                  </a:schemeClr>
                </a:solidFill>
              </a:rPr>
              <a:t>כסלו </a:t>
            </a:r>
            <a:r>
              <a:rPr lang="he-IL" b="1" dirty="0">
                <a:solidFill>
                  <a:schemeClr val="accent1">
                    <a:lumMod val="50000"/>
                  </a:schemeClr>
                </a:solidFill>
              </a:rPr>
              <a:t>התשע"ב דצמבר 2011</a:t>
            </a:r>
            <a:endParaRPr lang="he-IL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he-IL" b="1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עיקרי המלצות הוועדה</a:t>
            </a:r>
            <a: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/>
            </a:r>
            <a:b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</a:br>
            <a: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שינויים בהנחות ובפטורין מארנונה</a:t>
            </a:r>
            <a:endParaRPr lang="he-IL" dirty="0">
              <a:solidFill>
                <a:schemeClr val="tx2">
                  <a:lumMod val="75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611560" y="1916832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הצורך בשינויים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המצב החברתי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כלכלי של אוכלוסיות חלשות, זוגות 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tabLst>
                <a:tab pos="722313" algn="r"/>
              </a:tabLst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	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צעירים וסטודנטים.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 עליה בעלות אחזקת הבית (ארנונה, מים וכיו"ב).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טבלת ההנחות לא נבחנה 10 שנים.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 השטח מלמד שהטבלה אינה עונה לצרכים</a:t>
            </a: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David" pitchFamily="34" charset="-79"/>
              <a:ea typeface="+mj-ea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46994" y="548680"/>
            <a:ext cx="243047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b="1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עדכון הטבלה</a:t>
            </a:r>
            <a:endParaRPr lang="he-IL" sz="3600" b="1" dirty="0">
              <a:solidFill>
                <a:schemeClr val="tx2">
                  <a:lumMod val="75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467544" y="1700808"/>
          <a:ext cx="7992889" cy="414765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8502"/>
                <a:gridCol w="1440190"/>
                <a:gridCol w="1803571"/>
                <a:gridCol w="247912"/>
                <a:gridCol w="1286090"/>
                <a:gridCol w="1886624"/>
              </a:tblGrid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מס נפשות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המצב הקיים – שיעור</a:t>
                      </a:r>
                      <a:r>
                        <a:rPr lang="he-IL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ההנחה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המצב המוצע – שיעור</a:t>
                      </a:r>
                      <a:r>
                        <a:rPr lang="he-IL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ההנחה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80%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40%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80%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40%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2,040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2,347</a:t>
                      </a:r>
                      <a:r>
                        <a:rPr lang="he-I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– 2,652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2,550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2,934 – 3,315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3,059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3,519 – 3,977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3,824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4,398 – 4,971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4,038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4,645 – 5,249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5,048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5,806 – 6,562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4,909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5,646 – 6,381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6,136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7,057 – 7,976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90%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50%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90%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50%</a:t>
                      </a:r>
                      <a:endParaRPr lang="he-IL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6,650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7,648 – 8,645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8,312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9,560 – 10,806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85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7,520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8,649 – 9,777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עד 9,401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10,812 – 12,221</a:t>
                      </a:r>
                      <a:endParaRPr lang="he-IL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מקדמים והכנסות שאינן נספרות בחישוב ההכנסה הקובעת לצורך זכאות בהנחה</a:t>
            </a:r>
            <a:endParaRPr lang="he-IL" dirty="0">
              <a:solidFill>
                <a:schemeClr val="tx2">
                  <a:lumMod val="75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611560" y="1700808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 </a:t>
            </a: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ילד במשפחה עד גיל 5 יחשב כ 2 נפשות.</a:t>
            </a:r>
          </a:p>
          <a:p>
            <a:pPr marL="742950" marR="0" lvl="0" indent="-7429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שכר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לימוד בגובה שקובע הוות"ת ינוכה מההכנסה השנתית לצורך חישוב הזכאות להנחה בארנונה (כיום נחשבת).</a:t>
            </a:r>
          </a:p>
          <a:p>
            <a:pPr marL="742950" marR="0" lvl="0" indent="-7429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baseline="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תמלוגי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 המילואים ינוכו מההכנסה השנתית לצורך חישוב הזכאות.</a:t>
            </a:r>
          </a:p>
          <a:p>
            <a:pPr marL="742950" marR="0" lvl="0" indent="-7429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מלגות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שבגינן אין תשלום מס ינוכו מההכנסה השנתית לצורך חישוב הזכאות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.</a:t>
            </a: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vid" pitchFamily="34" charset="-79"/>
              <a:ea typeface="+mj-ea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נושאים שונים שהומלץ לשלב במסגרת התקנות והפקודה לעניין הנחות </a:t>
            </a:r>
            <a:r>
              <a:rPr lang="he-IL" dirty="0" err="1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ופטורין</a:t>
            </a:r>
            <a:r>
              <a:rPr lang="he-IL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rPr>
              <a:t> מתשלום ארנונה</a:t>
            </a:r>
            <a:endParaRPr lang="he-IL" dirty="0">
              <a:solidFill>
                <a:schemeClr val="tx2">
                  <a:lumMod val="75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251520" y="1556792"/>
            <a:ext cx="8589640" cy="53012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לנישום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שיבקש (עובדים עונתיים) ההכנסה תתבסס על תחשיב שנתי ולא ע"פ הכנסה ברבעון האחרון.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baseline="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לזכאים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 תוכר זכות להנחה רטרואקטיבית ל 3 שנות שומה (ובתנאי שישלם חובותיו).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כמות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מ"ר שיוכר לצורך חישוב הנחה יוצמד למס' נפשות בבית ויגדל עד 150 מ"ר או עד 170 מ"ר בבית בו חיים נכים על כיסאות גלגלים, בסיס החישוב: עד 5 נפשות 100 מ"ר או 110 מ"ר עם אחד הדיירים חי על כיסא גלגלים.</a:t>
            </a: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David" pitchFamily="34" charset="-79"/>
              <a:ea typeface="+mj-ea"/>
              <a:cs typeface="David" pitchFamily="34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251520" y="0"/>
            <a:ext cx="8589640" cy="6858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4.	שני נכים המתגוררים בבית,</a:t>
            </a:r>
            <a:r>
              <a:rPr kumimoji="0" lang="he-IL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David" pitchFamily="34" charset="-79"/>
                <a:ea typeface="+mj-ea"/>
                <a:cs typeface="David" pitchFamily="34" charset="-79"/>
              </a:rPr>
              <a:t> ההנחה תעלה מ 80% ל 100%.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baseline="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נכים 90%,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 ההנחה תעלה מ 40% ל 50%.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בכפוף לתנאים של חוק לרון (ביטוח לאומי) נכים בעלי נכות 60%, בכפוף לחוק, יזכו להנחה בשיעור 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60%         (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לא קיבלו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).</a:t>
            </a:r>
            <a:endParaRPr lang="he-IL" sz="3200" smtClean="0">
              <a:solidFill>
                <a:schemeClr val="tx2">
                  <a:lumMod val="75000"/>
                </a:schemeClr>
              </a:solidFill>
              <a:latin typeface="David" pitchFamily="34" charset="-79"/>
              <a:ea typeface="+mj-ea"/>
              <a:cs typeface="David" pitchFamily="34" charset="-79"/>
            </a:endParaRP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תיושם </a:t>
            </a: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החלטת הממשלה להעניק למשרתים במילואים 5% הנחה בארנונה.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יושווה מעמדם של מעונות הסטודנטים לפנימיות לצורך קבלת הנחה בארנונה.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יפושט תהליך אישור ההנחות לעמותות מוכרות לפי סעיף 46 לפקודת מס הכנסה (ללא אישורים נוספים).</a:t>
            </a: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5"/>
              <a:tabLst/>
              <a:defRPr/>
            </a:pPr>
            <a:r>
              <a:rPr lang="he-IL" sz="3200" dirty="0" smtClean="0">
                <a:solidFill>
                  <a:schemeClr val="tx2">
                    <a:lumMod val="75000"/>
                  </a:schemeClr>
                </a:solidFill>
                <a:latin typeface="David" pitchFamily="34" charset="-79"/>
                <a:ea typeface="+mj-ea"/>
                <a:cs typeface="David" pitchFamily="34" charset="-79"/>
              </a:rPr>
              <a:t>יופעלו מנגנוני תיאום בין וועדת ההנחות לרשות המיסים והמוסד לביטוח לאומי ע"מ להקל על תהליך קבלת ההנחות וע"מ להבטיח מידע אמין אודות הכנסות המבקשים</a:t>
            </a:r>
            <a:r>
              <a:rPr lang="he-IL" sz="3200" dirty="0" smtClean="0">
                <a:latin typeface="David" pitchFamily="34" charset="-79"/>
                <a:ea typeface="+mj-ea"/>
                <a:cs typeface="David" pitchFamily="34" charset="-79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317</Words>
  <Application>Microsoft Office PowerPoint</Application>
  <PresentationFormat>‫הצגה על המסך (4:3)</PresentationFormat>
  <Paragraphs>75</Paragraphs>
  <Slides>6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שקופית 1</vt:lpstr>
      <vt:lpstr>עיקרי המלצות הוועדה שינויים בהנחות ובפטורין מארנונה</vt:lpstr>
      <vt:lpstr>שקופית 3</vt:lpstr>
      <vt:lpstr>מקדמים והכנסות שאינן נספרות בחישוב ההכנסה הקובעת לצורך זכאות בהנחה</vt:lpstr>
      <vt:lpstr>נושאים שונים שהומלץ לשלב במסגרת התקנות והפקודה לעניין הנחות ופטורין מתשלום ארנונה</vt:lpstr>
      <vt:lpstr>שקופית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Khet</dc:creator>
  <cp:lastModifiedBy>Shuli</cp:lastModifiedBy>
  <cp:revision>26</cp:revision>
  <dcterms:created xsi:type="dcterms:W3CDTF">2011-12-25T08:29:11Z</dcterms:created>
  <dcterms:modified xsi:type="dcterms:W3CDTF">2011-12-26T11:30:41Z</dcterms:modified>
</cp:coreProperties>
</file>