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trictFirstAndLastChars="0" saveSubsetFonts="1">
  <p:sldMasterIdLst>
    <p:sldMasterId id="2147484259" r:id="rId1"/>
  </p:sldMasterIdLst>
  <p:notesMasterIdLst>
    <p:notesMasterId r:id="rId21"/>
  </p:notesMasterIdLst>
  <p:sldIdLst>
    <p:sldId id="256" r:id="rId2"/>
    <p:sldId id="258" r:id="rId3"/>
    <p:sldId id="295" r:id="rId4"/>
    <p:sldId id="259" r:id="rId5"/>
    <p:sldId id="314" r:id="rId6"/>
    <p:sldId id="299" r:id="rId7"/>
    <p:sldId id="303" r:id="rId8"/>
    <p:sldId id="304" r:id="rId9"/>
    <p:sldId id="315" r:id="rId10"/>
    <p:sldId id="300" r:id="rId11"/>
    <p:sldId id="305" r:id="rId12"/>
    <p:sldId id="306" r:id="rId13"/>
    <p:sldId id="310" r:id="rId14"/>
    <p:sldId id="311" r:id="rId15"/>
    <p:sldId id="312" r:id="rId16"/>
    <p:sldId id="307" r:id="rId17"/>
    <p:sldId id="313" r:id="rId18"/>
    <p:sldId id="301" r:id="rId19"/>
    <p:sldId id="309" r:id="rId20"/>
  </p:sldIdLst>
  <p:sldSz cx="9601200" cy="7315200"/>
  <p:notesSz cx="7315200" cy="9601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82600" indent="-25400" algn="l" rtl="0" fontAlgn="base">
      <a:spcBef>
        <a:spcPct val="0"/>
      </a:spcBef>
      <a:spcAft>
        <a:spcPct val="0"/>
      </a:spcAft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65200" indent="-50800" algn="l" rtl="0" fontAlgn="base">
      <a:spcBef>
        <a:spcPct val="0"/>
      </a:spcBef>
      <a:spcAft>
        <a:spcPct val="0"/>
      </a:spcAft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449388" indent="-77788" algn="l" rtl="0" fontAlgn="base">
      <a:spcBef>
        <a:spcPct val="0"/>
      </a:spcBef>
      <a:spcAft>
        <a:spcPct val="0"/>
      </a:spcAft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931988" indent="-103188" algn="l" rtl="0" fontAlgn="base">
      <a:spcBef>
        <a:spcPct val="0"/>
      </a:spcBef>
      <a:spcAft>
        <a:spcPct val="0"/>
      </a:spcAft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EAEAEA"/>
    <a:srgbClr val="F5F5F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0734" autoAdjust="0"/>
  </p:normalViewPr>
  <p:slideViewPr>
    <p:cSldViewPr>
      <p:cViewPr>
        <p:scale>
          <a:sx n="60" d="100"/>
          <a:sy n="60" d="100"/>
        </p:scale>
        <p:origin x="-1572" y="-126"/>
      </p:cViewPr>
      <p:guideLst>
        <p:guide orient="horz" pos="2304"/>
        <p:guide pos="302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76"/>
    </p:cViewPr>
  </p:sorterViewPr>
  <p:notesViewPr>
    <p:cSldViewPr>
      <p:cViewPr varScale="1">
        <p:scale>
          <a:sx n="78" d="100"/>
          <a:sy n="78" d="100"/>
        </p:scale>
        <p:origin x="-2040" y="-96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395259\Dropbox\data%20for%20the%20city%20story%20-%20Ramat%20Hashro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395259\Dropbox\data%20for%20the%20city%20story%20-%20Ramat%20Hashro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395259\Dropbox\data%20for%20the%20city%20story%20-%20Ramat%20Hashro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395259\Dropbox\data%20for%20the%20city%20story%20-%20Ramat%20Hashron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395259\Dropbox\data%20for%20the%20city%20story%20-%20Ramat%20Hashr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he-IL" dirty="0"/>
              <a:t>הוצאה </a:t>
            </a:r>
            <a:r>
              <a:rPr lang="he-IL" dirty="0" smtClean="0"/>
              <a:t>לתלמיד </a:t>
            </a:r>
            <a:r>
              <a:rPr lang="he-IL" baseline="0" dirty="0" smtClean="0"/>
              <a:t>לפי </a:t>
            </a:r>
            <a:r>
              <a:rPr lang="he-IL" baseline="0" dirty="0"/>
              <a:t>מקור </a:t>
            </a:r>
            <a:r>
              <a:rPr lang="he-IL" baseline="0" dirty="0" smtClean="0"/>
              <a:t>כספי - </a:t>
            </a:r>
            <a:r>
              <a:rPr lang="he-IL" sz="1440" b="1" i="0" u="none" strike="noStrike" baseline="0" dirty="0" smtClean="0"/>
              <a:t>צפוי 2014 </a:t>
            </a:r>
            <a:endParaRPr lang="en-US" dirty="0"/>
          </a:p>
        </c:rich>
      </c:tx>
      <c:layout/>
    </c:title>
    <c:plotArea>
      <c:layout/>
      <c:barChart>
        <c:barDir val="col"/>
        <c:grouping val="stacked"/>
        <c:ser>
          <c:idx val="0"/>
          <c:order val="0"/>
          <c:tx>
            <c:v>משרד החינוך</c:v>
          </c:tx>
          <c:cat>
            <c:strRef>
              <c:f>'תקציב החינוך'!$A$13:$A$17</c:f>
              <c:strCache>
                <c:ptCount val="5"/>
                <c:pt idx="0">
                  <c:v>גנ"י</c:v>
                </c:pt>
                <c:pt idx="1">
                  <c:v>יסודי</c:v>
                </c:pt>
                <c:pt idx="2">
                  <c:v>חטיבת ביניים</c:v>
                </c:pt>
                <c:pt idx="3">
                  <c:v>על יסודי</c:v>
                </c:pt>
                <c:pt idx="4">
                  <c:v>שירותים רוחביים (כלל התלמידים)</c:v>
                </c:pt>
              </c:strCache>
            </c:strRef>
          </c:cat>
          <c:val>
            <c:numRef>
              <c:f>'תקציב החינוך'!$F$13:$F$17</c:f>
              <c:numCache>
                <c:formatCode>_ [$₪-40D]\ * #,##0_ ;_ [$₪-40D]\ * \-#,##0_ ;_ [$₪-40D]\ * "-"??_ ;_ @_ </c:formatCode>
                <c:ptCount val="5"/>
                <c:pt idx="0">
                  <c:v>8484.9084611578437</c:v>
                </c:pt>
                <c:pt idx="1">
                  <c:v>1221.3284898806432</c:v>
                </c:pt>
                <c:pt idx="2">
                  <c:v>2353.5031847133755</c:v>
                </c:pt>
                <c:pt idx="3">
                  <c:v>10081.128747795416</c:v>
                </c:pt>
                <c:pt idx="4">
                  <c:v>924.25271739130392</c:v>
                </c:pt>
              </c:numCache>
            </c:numRef>
          </c:val>
        </c:ser>
        <c:ser>
          <c:idx val="1"/>
          <c:order val="1"/>
          <c:tx>
            <c:v>עצמי</c:v>
          </c:tx>
          <c:cat>
            <c:strRef>
              <c:f>'תקציב החינוך'!$A$13:$A$17</c:f>
              <c:strCache>
                <c:ptCount val="5"/>
                <c:pt idx="0">
                  <c:v>גנ"י</c:v>
                </c:pt>
                <c:pt idx="1">
                  <c:v>יסודי</c:v>
                </c:pt>
                <c:pt idx="2">
                  <c:v>חטיבת ביניים</c:v>
                </c:pt>
                <c:pt idx="3">
                  <c:v>על יסודי</c:v>
                </c:pt>
                <c:pt idx="4">
                  <c:v>שירותים רוחביים (כלל התלמידים)</c:v>
                </c:pt>
              </c:strCache>
            </c:strRef>
          </c:cat>
          <c:val>
            <c:numRef>
              <c:f>'תקציב החינוך'!$G$13:$G$17</c:f>
              <c:numCache>
                <c:formatCode>_ [$₪-40D]\ * #,##0_ ;_ [$₪-40D]\ * \-#,##0_ ;_ [$₪-40D]\ * "-"??_ ;_ @_ </c:formatCode>
                <c:ptCount val="5"/>
                <c:pt idx="0">
                  <c:v>2795.1509153884222</c:v>
                </c:pt>
                <c:pt idx="1">
                  <c:v>2074.2086144265695</c:v>
                </c:pt>
                <c:pt idx="2">
                  <c:v>2276.2738853503183</c:v>
                </c:pt>
                <c:pt idx="3">
                  <c:v>3320.9876543209871</c:v>
                </c:pt>
                <c:pt idx="4">
                  <c:v>3048.5733695652175</c:v>
                </c:pt>
              </c:numCache>
            </c:numRef>
          </c:val>
        </c:ser>
        <c:gapWidth val="55"/>
        <c:overlap val="100"/>
        <c:axId val="83221888"/>
        <c:axId val="83424384"/>
      </c:barChart>
      <c:catAx>
        <c:axId val="83221888"/>
        <c:scaling>
          <c:orientation val="minMax"/>
        </c:scaling>
        <c:axPos val="b"/>
        <c:majorTickMark val="none"/>
        <c:tickLblPos val="nextTo"/>
        <c:crossAx val="83424384"/>
        <c:crosses val="autoZero"/>
        <c:auto val="1"/>
        <c:lblAlgn val="ctr"/>
        <c:lblOffset val="100"/>
      </c:catAx>
      <c:valAx>
        <c:axId val="83424384"/>
        <c:scaling>
          <c:orientation val="minMax"/>
        </c:scaling>
        <c:delete val="1"/>
        <c:axPos val="l"/>
        <c:majorGridlines/>
        <c:numFmt formatCode="_ [$₪-40D]\ * #,##0_ ;_ [$₪-40D]\ * \-#,##0_ ;_ [$₪-40D]\ * &quot;-&quot;??_ ;_ @_ " sourceLinked="1"/>
        <c:majorTickMark val="none"/>
        <c:tickLblPos val="none"/>
        <c:crossAx val="8322188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2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he-IL" dirty="0" smtClean="0"/>
              <a:t>הוצאה לתלמיד </a:t>
            </a:r>
            <a:r>
              <a:rPr lang="he-IL" baseline="0" dirty="0" smtClean="0"/>
              <a:t>לפי </a:t>
            </a:r>
            <a:r>
              <a:rPr lang="he-IL" baseline="0" dirty="0"/>
              <a:t>מקור </a:t>
            </a:r>
            <a:r>
              <a:rPr lang="he-IL" baseline="0" dirty="0" smtClean="0"/>
              <a:t>כספי - </a:t>
            </a:r>
            <a:r>
              <a:rPr lang="he-IL" sz="1440" b="1" i="0" u="none" strike="noStrike" baseline="0" dirty="0" smtClean="0"/>
              <a:t> תכנון 2015 </a:t>
            </a:r>
            <a:endParaRPr lang="en-US" dirty="0"/>
          </a:p>
        </c:rich>
      </c:tx>
      <c:layout/>
    </c:title>
    <c:plotArea>
      <c:layout/>
      <c:barChart>
        <c:barDir val="col"/>
        <c:grouping val="stacked"/>
        <c:ser>
          <c:idx val="0"/>
          <c:order val="0"/>
          <c:tx>
            <c:v>משרד החינוך</c:v>
          </c:tx>
          <c:cat>
            <c:strRef>
              <c:f>'תקציב החינוך'!$A$13:$A$17</c:f>
              <c:strCache>
                <c:ptCount val="5"/>
                <c:pt idx="0">
                  <c:v>גנ"י</c:v>
                </c:pt>
                <c:pt idx="1">
                  <c:v>יסודי</c:v>
                </c:pt>
                <c:pt idx="2">
                  <c:v>חטיבת ביניים</c:v>
                </c:pt>
                <c:pt idx="3">
                  <c:v>על יסודי</c:v>
                </c:pt>
                <c:pt idx="4">
                  <c:v>שירותים רוחביים (כלל התלמידים)</c:v>
                </c:pt>
              </c:strCache>
            </c:strRef>
          </c:cat>
          <c:val>
            <c:numRef>
              <c:f>'תקציב החינוך'!$I$13:$I$17</c:f>
              <c:numCache>
                <c:formatCode>_ [$₪-40D]\ * #,##0_ ;_ [$₪-40D]\ * \-#,##0_ ;_ [$₪-40D]\ * "-"??_ ;_ @_ </c:formatCode>
                <c:ptCount val="5"/>
                <c:pt idx="0">
                  <c:v>8681.6469960853374</c:v>
                </c:pt>
                <c:pt idx="1">
                  <c:v>1267.6749618445929</c:v>
                </c:pt>
                <c:pt idx="2">
                  <c:v>2480.6270384727036</c:v>
                </c:pt>
                <c:pt idx="3">
                  <c:v>10314.878647318326</c:v>
                </c:pt>
                <c:pt idx="4">
                  <c:v>932.518115942029</c:v>
                </c:pt>
              </c:numCache>
            </c:numRef>
          </c:val>
        </c:ser>
        <c:ser>
          <c:idx val="1"/>
          <c:order val="1"/>
          <c:tx>
            <c:v>עצמי</c:v>
          </c:tx>
          <c:cat>
            <c:strRef>
              <c:f>'תקציב החינוך'!$A$13:$A$17</c:f>
              <c:strCache>
                <c:ptCount val="5"/>
                <c:pt idx="0">
                  <c:v>גנ"י</c:v>
                </c:pt>
                <c:pt idx="1">
                  <c:v>יסודי</c:v>
                </c:pt>
                <c:pt idx="2">
                  <c:v>חטיבת ביניים</c:v>
                </c:pt>
                <c:pt idx="3">
                  <c:v>על יסודי</c:v>
                </c:pt>
                <c:pt idx="4">
                  <c:v>שירותים רוחביים (כלל התלמידים)</c:v>
                </c:pt>
              </c:strCache>
            </c:strRef>
          </c:cat>
          <c:val>
            <c:numRef>
              <c:f>'תקציב החינוך'!$J$13:$J$17</c:f>
              <c:numCache>
                <c:formatCode>_ [$₪-40D]\ * #,##0_ ;_ [$₪-40D]\ * \-#,##0_ ;_ [$₪-40D]\ * "-"??_ ;_ @_ </c:formatCode>
                <c:ptCount val="5"/>
                <c:pt idx="0">
                  <c:v>2925.6134979498111</c:v>
                </c:pt>
                <c:pt idx="1">
                  <c:v>1894.3446521910316</c:v>
                </c:pt>
                <c:pt idx="2">
                  <c:v>2365.1576988097881</c:v>
                </c:pt>
                <c:pt idx="3">
                  <c:v>3475.9934622907522</c:v>
                </c:pt>
                <c:pt idx="4">
                  <c:v>3267.663043478261</c:v>
                </c:pt>
              </c:numCache>
            </c:numRef>
          </c:val>
        </c:ser>
        <c:gapWidth val="55"/>
        <c:overlap val="100"/>
        <c:axId val="90195456"/>
        <c:axId val="90196992"/>
      </c:barChart>
      <c:catAx>
        <c:axId val="90195456"/>
        <c:scaling>
          <c:orientation val="minMax"/>
        </c:scaling>
        <c:axPos val="b"/>
        <c:majorTickMark val="none"/>
        <c:tickLblPos val="nextTo"/>
        <c:crossAx val="90196992"/>
        <c:crosses val="autoZero"/>
        <c:auto val="1"/>
        <c:lblAlgn val="ctr"/>
        <c:lblOffset val="100"/>
      </c:catAx>
      <c:valAx>
        <c:axId val="90196992"/>
        <c:scaling>
          <c:orientation val="minMax"/>
        </c:scaling>
        <c:axPos val="l"/>
        <c:majorGridlines/>
        <c:numFmt formatCode="_ [$₪-40D]\ * #,##0_ ;_ [$₪-40D]\ * \-#,##0_ ;_ [$₪-40D]\ * &quot;-&quot;??_ ;_ @_ " sourceLinked="1"/>
        <c:majorTickMark val="none"/>
        <c:tickLblPos val="nextTo"/>
        <c:crossAx val="90195456"/>
        <c:crosses val="autoZero"/>
        <c:crossBetween val="between"/>
      </c:valAx>
    </c:plotArea>
    <c:plotVisOnly val="1"/>
  </c:chart>
  <c:txPr>
    <a:bodyPr/>
    <a:lstStyle/>
    <a:p>
      <a:pPr>
        <a:defRPr sz="12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he-IL"/>
              <a:t>הוצאות רווחה - תכנון 2015</a:t>
            </a:r>
            <a:endParaRPr lang="en-US"/>
          </a:p>
        </c:rich>
      </c:tx>
      <c:layout/>
    </c:title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5.3286281300606836E-2"/>
                  <c:y val="8.2928737465682977E-3"/>
                </c:manualLayout>
              </c:layout>
              <c:showCatName val="1"/>
              <c:showPercent val="1"/>
            </c:dLbl>
            <c:dLbl>
              <c:idx val="3"/>
              <c:layout>
                <c:manualLayout>
                  <c:x val="6.2172186923480234E-2"/>
                  <c:y val="-1.0836180567685762E-2"/>
                </c:manualLayout>
              </c:layout>
              <c:showCatName val="1"/>
              <c:showPercent val="1"/>
            </c:dLbl>
            <c:dLbl>
              <c:idx val="6"/>
              <c:layout>
                <c:manualLayout>
                  <c:x val="-0.16662455759152933"/>
                  <c:y val="-1.6656225891887672E-2"/>
                </c:manualLayout>
              </c:layout>
              <c:showCatName val="1"/>
              <c:showPercent val="1"/>
            </c:dLbl>
            <c:dLbl>
              <c:idx val="7"/>
              <c:layout>
                <c:manualLayout>
                  <c:x val="-3.7142147766899086E-2"/>
                  <c:y val="8.0446782344197731E-3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CatName val="1"/>
            <c:showPercent val="1"/>
            <c:showLeaderLines val="1"/>
          </c:dLbls>
          <c:cat>
            <c:strRef>
              <c:f>'תקציב רווחה'!$A$4:$A$11</c:f>
              <c:strCache>
                <c:ptCount val="8"/>
                <c:pt idx="0">
                  <c:v>מינהל הרווחה</c:v>
                </c:pt>
                <c:pt idx="1">
                  <c:v>עבודה קהילתית</c:v>
                </c:pt>
                <c:pt idx="2">
                  <c:v>רווחת הפרט והמשפחה</c:v>
                </c:pt>
                <c:pt idx="3">
                  <c:v>שירותי שיקום</c:v>
                </c:pt>
                <c:pt idx="4">
                  <c:v>שירותי תיקון</c:v>
                </c:pt>
                <c:pt idx="5">
                  <c:v>שירותים לזקן</c:v>
                </c:pt>
                <c:pt idx="6">
                  <c:v>שירותים לילד ולנוער</c:v>
                </c:pt>
                <c:pt idx="7">
                  <c:v>שירותים למפגר</c:v>
                </c:pt>
              </c:strCache>
            </c:strRef>
          </c:cat>
          <c:val>
            <c:numRef>
              <c:f>'תקציב רווחה'!$F$4:$F$11</c:f>
              <c:numCache>
                <c:formatCode>_(* #,##0_);_(* \(#,##0\);_(* "-"??_);_(@_)</c:formatCode>
                <c:ptCount val="8"/>
                <c:pt idx="0">
                  <c:v>7155000</c:v>
                </c:pt>
                <c:pt idx="1">
                  <c:v>250000</c:v>
                </c:pt>
                <c:pt idx="2">
                  <c:v>1295000</c:v>
                </c:pt>
                <c:pt idx="3">
                  <c:v>4630000</c:v>
                </c:pt>
                <c:pt idx="4">
                  <c:v>810000</c:v>
                </c:pt>
                <c:pt idx="5">
                  <c:v>1700000</c:v>
                </c:pt>
                <c:pt idx="6">
                  <c:v>4750000</c:v>
                </c:pt>
                <c:pt idx="7">
                  <c:v>13130000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he-IL"/>
              <a:t>היקף התקצוב העצמי מול נושא</a:t>
            </a:r>
          </a:p>
        </c:rich>
      </c:tx>
      <c:layout/>
    </c:title>
    <c:plotArea>
      <c:layout/>
      <c:barChart>
        <c:barDir val="bar"/>
        <c:grouping val="clustered"/>
        <c:ser>
          <c:idx val="0"/>
          <c:order val="0"/>
          <c:tx>
            <c:v>היקף התקצוב העצמי</c:v>
          </c:tx>
          <c:cat>
            <c:strRef>
              <c:f>'תקציב רווחה'!$A$4:$A$11</c:f>
              <c:strCache>
                <c:ptCount val="8"/>
                <c:pt idx="0">
                  <c:v>מינהל הרווחה</c:v>
                </c:pt>
                <c:pt idx="1">
                  <c:v>עבודה קהילתית</c:v>
                </c:pt>
                <c:pt idx="2">
                  <c:v>רווחת הפרט והמשפחה</c:v>
                </c:pt>
                <c:pt idx="3">
                  <c:v>שירותי שיקום</c:v>
                </c:pt>
                <c:pt idx="4">
                  <c:v>שירותי תיקון</c:v>
                </c:pt>
                <c:pt idx="5">
                  <c:v>שירותים לזקן</c:v>
                </c:pt>
                <c:pt idx="6">
                  <c:v>שירותים לילד ולנוער</c:v>
                </c:pt>
                <c:pt idx="7">
                  <c:v>שירותים למפגר</c:v>
                </c:pt>
              </c:strCache>
            </c:strRef>
          </c:cat>
          <c:val>
            <c:numRef>
              <c:f>'תקציב רווחה'!$H$4:$H$11</c:f>
              <c:numCache>
                <c:formatCode>0%</c:formatCode>
                <c:ptCount val="8"/>
                <c:pt idx="0">
                  <c:v>0.72047519217330558</c:v>
                </c:pt>
                <c:pt idx="1">
                  <c:v>0.76000000000000012</c:v>
                </c:pt>
                <c:pt idx="2">
                  <c:v>0.83783783783783783</c:v>
                </c:pt>
                <c:pt idx="3">
                  <c:v>0.29697624190064809</c:v>
                </c:pt>
                <c:pt idx="4">
                  <c:v>0.68518518518518523</c:v>
                </c:pt>
                <c:pt idx="5">
                  <c:v>0.1588235294117647</c:v>
                </c:pt>
                <c:pt idx="6">
                  <c:v>0.4</c:v>
                </c:pt>
                <c:pt idx="7">
                  <c:v>0.27265803503427272</c:v>
                </c:pt>
              </c:numCache>
            </c:numRef>
          </c:val>
        </c:ser>
        <c:axId val="90281088"/>
        <c:axId val="90282624"/>
      </c:barChart>
      <c:catAx>
        <c:axId val="90281088"/>
        <c:scaling>
          <c:orientation val="minMax"/>
        </c:scaling>
        <c:axPos val="l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90282624"/>
        <c:crosses val="autoZero"/>
        <c:auto val="1"/>
        <c:lblAlgn val="ctr"/>
        <c:lblOffset val="100"/>
      </c:catAx>
      <c:valAx>
        <c:axId val="90282624"/>
        <c:scaling>
          <c:orientation val="minMax"/>
        </c:scaling>
        <c:axPos val="b"/>
        <c:majorGridlines/>
        <c:numFmt formatCode="0%" sourceLinked="1"/>
        <c:tickLblPos val="nextTo"/>
        <c:crossAx val="90281088"/>
        <c:crosses val="autoZero"/>
        <c:crossBetween val="between"/>
      </c:valAx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he-IL"/>
              <a:t>שירותים ממלכתיים אחרים</a:t>
            </a:r>
            <a:endParaRPr lang="en-US"/>
          </a:p>
        </c:rich>
      </c:tx>
      <c:layout/>
    </c:title>
    <c:plotArea>
      <c:layout/>
      <c:barChart>
        <c:barDir val="col"/>
        <c:grouping val="stacked"/>
        <c:ser>
          <c:idx val="5"/>
          <c:order val="0"/>
          <c:tx>
            <c:strRef>
              <c:f>'תקציבי שירותים ממלכתיים אחרים'!$A$8</c:f>
              <c:strCache>
                <c:ptCount val="1"/>
                <c:pt idx="0">
                  <c:v>השתתפות בתקציב המועצה הדתית</c:v>
                </c:pt>
              </c:strCache>
            </c:strRef>
          </c:tx>
          <c:cat>
            <c:strRef>
              <c:f>'תקציבי שירותים ממלכתיים אחרים'!$B$2:$D$2</c:f>
              <c:strCache>
                <c:ptCount val="3"/>
                <c:pt idx="0">
                  <c:v>2014 ביצוע הוצאה ממקורות עצמיים (צפוי)</c:v>
                </c:pt>
                <c:pt idx="1">
                  <c:v>2014 ביצוע הוצאה ממקורות עצמיים (צפוי)</c:v>
                </c:pt>
                <c:pt idx="2">
                  <c:v>2015 תכנון הוצאה ממקורות עצמיים</c:v>
                </c:pt>
              </c:strCache>
            </c:strRef>
          </c:cat>
          <c:val>
            <c:numRef>
              <c:f>'תקציבי שירותים ממלכתיים אחרים'!$B$8:$D$8</c:f>
              <c:numCache>
                <c:formatCode>_(* #,##0_);_(* \(#,##0\);_(* "-"??_);_(@_)</c:formatCode>
                <c:ptCount val="3"/>
                <c:pt idx="0">
                  <c:v>2425000</c:v>
                </c:pt>
                <c:pt idx="1">
                  <c:v>2425000</c:v>
                </c:pt>
                <c:pt idx="2">
                  <c:v>2425000</c:v>
                </c:pt>
              </c:numCache>
            </c:numRef>
          </c:val>
        </c:ser>
        <c:ser>
          <c:idx val="0"/>
          <c:order val="1"/>
          <c:tx>
            <c:strRef>
              <c:f>'תקציבי שירותים ממלכתיים אחרים'!$A$3</c:f>
              <c:strCache>
                <c:ptCount val="1"/>
                <c:pt idx="0">
                  <c:v>איכות הסביבה</c:v>
                </c:pt>
              </c:strCache>
            </c:strRef>
          </c:tx>
          <c:cat>
            <c:strRef>
              <c:f>'תקציבי שירותים ממלכתיים אחרים'!$B$2:$D$2</c:f>
              <c:strCache>
                <c:ptCount val="3"/>
                <c:pt idx="0">
                  <c:v>2014 ביצוע הוצאה ממקורות עצמיים (צפוי)</c:v>
                </c:pt>
                <c:pt idx="1">
                  <c:v>2014 ביצוע הוצאה ממקורות עצמיים (צפוי)</c:v>
                </c:pt>
                <c:pt idx="2">
                  <c:v>2015 תכנון הוצאה ממקורות עצמיים</c:v>
                </c:pt>
              </c:strCache>
            </c:strRef>
          </c:cat>
          <c:val>
            <c:numRef>
              <c:f>'תקציבי שירותים ממלכתיים אחרים'!$B$3:$D$3</c:f>
              <c:numCache>
                <c:formatCode>_(* #,##0_);_(* \(#,##0\);_(* "-"??_);_(@_)</c:formatCode>
                <c:ptCount val="3"/>
                <c:pt idx="0">
                  <c:v>1430000</c:v>
                </c:pt>
                <c:pt idx="1">
                  <c:v>1496000</c:v>
                </c:pt>
                <c:pt idx="2">
                  <c:v>1840000</c:v>
                </c:pt>
              </c:numCache>
            </c:numRef>
          </c:val>
        </c:ser>
        <c:ser>
          <c:idx val="1"/>
          <c:order val="2"/>
          <c:tx>
            <c:strRef>
              <c:f>'תקציבי שירותים ממלכתיים אחרים'!$A$4</c:f>
              <c:strCache>
                <c:ptCount val="1"/>
                <c:pt idx="0">
                  <c:v>בריאות</c:v>
                </c:pt>
              </c:strCache>
            </c:strRef>
          </c:tx>
          <c:cat>
            <c:strRef>
              <c:f>'תקציבי שירותים ממלכתיים אחרים'!$B$2:$D$2</c:f>
              <c:strCache>
                <c:ptCount val="3"/>
                <c:pt idx="0">
                  <c:v>2014 ביצוע הוצאה ממקורות עצמיים (צפוי)</c:v>
                </c:pt>
                <c:pt idx="1">
                  <c:v>2014 ביצוע הוצאה ממקורות עצמיים (צפוי)</c:v>
                </c:pt>
                <c:pt idx="2">
                  <c:v>2015 תכנון הוצאה ממקורות עצמיים</c:v>
                </c:pt>
              </c:strCache>
            </c:strRef>
          </c:cat>
          <c:val>
            <c:numRef>
              <c:f>'תקציבי שירותים ממלכתיים אחרים'!$B$4:$D$4</c:f>
            </c:numRef>
          </c:val>
        </c:ser>
        <c:ser>
          <c:idx val="2"/>
          <c:order val="3"/>
          <c:tx>
            <c:strRef>
              <c:f>'תקציבי שירותים ממלכתיים אחרים'!$A$5</c:f>
              <c:strCache>
                <c:ptCount val="1"/>
                <c:pt idx="0">
                  <c:v>מוסדות בריאות אחרים</c:v>
                </c:pt>
              </c:strCache>
            </c:strRef>
          </c:tx>
          <c:cat>
            <c:strRef>
              <c:f>'תקציבי שירותים ממלכתיים אחרים'!$B$2:$D$2</c:f>
              <c:strCache>
                <c:ptCount val="3"/>
                <c:pt idx="0">
                  <c:v>2014 ביצוע הוצאה ממקורות עצמיים (צפוי)</c:v>
                </c:pt>
                <c:pt idx="1">
                  <c:v>2014 ביצוע הוצאה ממקורות עצמיים (צפוי)</c:v>
                </c:pt>
                <c:pt idx="2">
                  <c:v>2015 תכנון הוצאה ממקורות עצמיים</c:v>
                </c:pt>
              </c:strCache>
            </c:strRef>
          </c:cat>
          <c:val>
            <c:numRef>
              <c:f>'תקציבי שירותים ממלכתיים אחרים'!$B$5:$D$5</c:f>
            </c:numRef>
          </c:val>
        </c:ser>
        <c:ser>
          <c:idx val="3"/>
          <c:order val="4"/>
          <c:tx>
            <c:strRef>
              <c:f>'תקציבי שירותים ממלכתיים אחרים'!$A$6</c:f>
              <c:strCache>
                <c:ptCount val="1"/>
                <c:pt idx="0">
                  <c:v>שירותי חירום רפואיים</c:v>
                </c:pt>
              </c:strCache>
            </c:strRef>
          </c:tx>
          <c:cat>
            <c:strRef>
              <c:f>'תקציבי שירותים ממלכתיים אחרים'!$B$2:$D$2</c:f>
              <c:strCache>
                <c:ptCount val="3"/>
                <c:pt idx="0">
                  <c:v>2014 ביצוע הוצאה ממקורות עצמיים (צפוי)</c:v>
                </c:pt>
                <c:pt idx="1">
                  <c:v>2014 ביצוע הוצאה ממקורות עצמיים (צפוי)</c:v>
                </c:pt>
                <c:pt idx="2">
                  <c:v>2015 תכנון הוצאה ממקורות עצמיים</c:v>
                </c:pt>
              </c:strCache>
            </c:strRef>
          </c:cat>
          <c:val>
            <c:numRef>
              <c:f>'תקציבי שירותים ממלכתיים אחרים'!$B$6:$D$6</c:f>
              <c:numCache>
                <c:formatCode>_(* #,##0_);_(* \(#,##0\);_(* "-"??_);_(@_)</c:formatCode>
                <c:ptCount val="3"/>
                <c:pt idx="0">
                  <c:v>800000</c:v>
                </c:pt>
                <c:pt idx="1">
                  <c:v>737000</c:v>
                </c:pt>
                <c:pt idx="2">
                  <c:v>740000</c:v>
                </c:pt>
              </c:numCache>
            </c:numRef>
          </c:val>
        </c:ser>
        <c:ser>
          <c:idx val="4"/>
          <c:order val="5"/>
          <c:tx>
            <c:strRef>
              <c:f>'תקציבי שירותים ממלכתיים אחרים'!$A$7</c:f>
              <c:strCache>
                <c:ptCount val="1"/>
                <c:pt idx="0">
                  <c:v>דת</c:v>
                </c:pt>
              </c:strCache>
            </c:strRef>
          </c:tx>
          <c:cat>
            <c:strRef>
              <c:f>'תקציבי שירותים ממלכתיים אחרים'!$B$2:$D$2</c:f>
              <c:strCache>
                <c:ptCount val="3"/>
                <c:pt idx="0">
                  <c:v>2014 ביצוע הוצאה ממקורות עצמיים (צפוי)</c:v>
                </c:pt>
                <c:pt idx="1">
                  <c:v>2014 ביצוע הוצאה ממקורות עצמיים (צפוי)</c:v>
                </c:pt>
                <c:pt idx="2">
                  <c:v>2015 תכנון הוצאה ממקורות עצמיים</c:v>
                </c:pt>
              </c:strCache>
            </c:strRef>
          </c:cat>
          <c:val>
            <c:numRef>
              <c:f>'תקציבי שירותים ממלכתיים אחרים'!$B$7:$D$7</c:f>
            </c:numRef>
          </c:val>
        </c:ser>
        <c:ser>
          <c:idx val="6"/>
          <c:order val="6"/>
          <c:tx>
            <c:strRef>
              <c:f>'תקציבי שירותים ממלכתיים אחרים'!$A$9</c:f>
              <c:strCache>
                <c:ptCount val="1"/>
                <c:pt idx="0">
                  <c:v>שירותי דת יהודיים כללים</c:v>
                </c:pt>
              </c:strCache>
            </c:strRef>
          </c:tx>
          <c:cat>
            <c:strRef>
              <c:f>'תקציבי שירותים ממלכתיים אחרים'!$B$2:$D$2</c:f>
              <c:strCache>
                <c:ptCount val="3"/>
                <c:pt idx="0">
                  <c:v>2014 ביצוע הוצאה ממקורות עצמיים (צפוי)</c:v>
                </c:pt>
                <c:pt idx="1">
                  <c:v>2014 ביצוע הוצאה ממקורות עצמיים (צפוי)</c:v>
                </c:pt>
                <c:pt idx="2">
                  <c:v>2015 תכנון הוצאה ממקורות עצמיים</c:v>
                </c:pt>
              </c:strCache>
            </c:strRef>
          </c:cat>
          <c:val>
            <c:numRef>
              <c:f>'תקציבי שירותים ממלכתיים אחרים'!$B$9:$D$9</c:f>
              <c:numCache>
                <c:formatCode>_(* #,##0_);_(* \(#,##0\);_(* "-"??_);_(@_)</c:formatCode>
                <c:ptCount val="3"/>
                <c:pt idx="0">
                  <c:v>190000</c:v>
                </c:pt>
                <c:pt idx="1">
                  <c:v>190000</c:v>
                </c:pt>
                <c:pt idx="2">
                  <c:v>190000</c:v>
                </c:pt>
              </c:numCache>
            </c:numRef>
          </c:val>
        </c:ser>
        <c:gapWidth val="55"/>
        <c:overlap val="100"/>
        <c:axId val="83307904"/>
        <c:axId val="83317888"/>
      </c:barChart>
      <c:catAx>
        <c:axId val="83307904"/>
        <c:scaling>
          <c:orientation val="minMax"/>
        </c:scaling>
        <c:axPos val="b"/>
        <c:majorTickMark val="none"/>
        <c:tickLblPos val="nextTo"/>
        <c:crossAx val="83317888"/>
        <c:crosses val="autoZero"/>
        <c:auto val="1"/>
        <c:lblAlgn val="ctr"/>
        <c:lblOffset val="100"/>
      </c:catAx>
      <c:valAx>
        <c:axId val="83317888"/>
        <c:scaling>
          <c:orientation val="minMax"/>
        </c:scaling>
        <c:axPos val="l"/>
        <c:majorGridlines/>
        <c:numFmt formatCode="_(* #,##0_);_(* \(#,##0\);_(* &quot;-&quot;??_);_(@_)" sourceLinked="1"/>
        <c:majorTickMark val="none"/>
        <c:tickLblPos val="nextTo"/>
        <c:crossAx val="8330790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200" b="1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691" cy="479733"/>
          </a:xfrm>
          <a:prstGeom prst="rect">
            <a:avLst/>
          </a:prstGeom>
        </p:spPr>
        <p:txBody>
          <a:bodyPr vert="horz" lIns="94631" tIns="47316" rIns="94631" bIns="47316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859" y="0"/>
            <a:ext cx="3170691" cy="479733"/>
          </a:xfrm>
          <a:prstGeom prst="rect">
            <a:avLst/>
          </a:prstGeom>
        </p:spPr>
        <p:txBody>
          <a:bodyPr vert="horz" lIns="94631" tIns="47316" rIns="94631" bIns="47316" rtlCol="0"/>
          <a:lstStyle>
            <a:lvl1pPr algn="r">
              <a:defRPr sz="1200"/>
            </a:lvl1pPr>
          </a:lstStyle>
          <a:p>
            <a:pPr>
              <a:defRPr/>
            </a:pPr>
            <a:fld id="{F13D2014-5825-48D4-B5D3-9598D3A44CD4}" type="datetimeFigureOut">
              <a:rPr lang="en-US"/>
              <a:pPr>
                <a:defRPr/>
              </a:pPr>
              <a:t>29-Mar-15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95400" y="720725"/>
            <a:ext cx="47244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31" tIns="47316" rIns="94631" bIns="47316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191" y="4559916"/>
            <a:ext cx="5852820" cy="4320867"/>
          </a:xfrm>
          <a:prstGeom prst="rect">
            <a:avLst/>
          </a:prstGeom>
        </p:spPr>
        <p:txBody>
          <a:bodyPr vert="horz" lIns="94631" tIns="47316" rIns="94631" bIns="4731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830"/>
            <a:ext cx="3170691" cy="479733"/>
          </a:xfrm>
          <a:prstGeom prst="rect">
            <a:avLst/>
          </a:prstGeom>
        </p:spPr>
        <p:txBody>
          <a:bodyPr vert="horz" lIns="94631" tIns="47316" rIns="94631" bIns="47316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859" y="9119830"/>
            <a:ext cx="3170691" cy="479733"/>
          </a:xfrm>
          <a:prstGeom prst="rect">
            <a:avLst/>
          </a:prstGeom>
        </p:spPr>
        <p:txBody>
          <a:bodyPr vert="horz" lIns="94631" tIns="47316" rIns="94631" bIns="47316" rtlCol="0" anchor="b"/>
          <a:lstStyle>
            <a:lvl1pPr algn="r">
              <a:defRPr sz="1200"/>
            </a:lvl1pPr>
          </a:lstStyle>
          <a:p>
            <a:pPr>
              <a:defRPr/>
            </a:pPr>
            <a:fld id="{A03F3406-27D0-4D38-A13F-539C63AEC8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186099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3F3406-27D0-4D38-A13F-539C63AEC87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5061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80160" y="4145280"/>
            <a:ext cx="7200900" cy="1056640"/>
          </a:xfrm>
        </p:spPr>
        <p:txBody>
          <a:bodyPr anchor="t" anchorCtr="0"/>
          <a:lstStyle>
            <a:lvl1pPr algn="r">
              <a:defRPr sz="34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80160" y="5466080"/>
            <a:ext cx="7200900" cy="568960"/>
          </a:xfrm>
        </p:spPr>
        <p:txBody>
          <a:bodyPr/>
          <a:lstStyle>
            <a:lvl1pPr marL="0" indent="0" algn="r">
              <a:buNone/>
              <a:defRPr sz="2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83306" indent="0" algn="ctr">
              <a:buNone/>
            </a:lvl2pPr>
            <a:lvl3pPr marL="966612" indent="0" algn="ctr">
              <a:buNone/>
            </a:lvl3pPr>
            <a:lvl4pPr marL="1449918" indent="0" algn="ctr">
              <a:buNone/>
            </a:lvl4pPr>
            <a:lvl5pPr marL="1933224" indent="0" algn="ctr">
              <a:buNone/>
            </a:lvl5pPr>
            <a:lvl6pPr marL="2416531" indent="0" algn="ctr">
              <a:buNone/>
            </a:lvl6pPr>
            <a:lvl7pPr marL="2899837" indent="0" algn="ctr">
              <a:buNone/>
            </a:lvl7pPr>
            <a:lvl8pPr marL="3383143" indent="0" algn="ctr">
              <a:buNone/>
            </a:lvl8pPr>
            <a:lvl9pPr marL="3866449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20840" y="6778752"/>
            <a:ext cx="2400300" cy="390144"/>
          </a:xfrm>
        </p:spPr>
        <p:txBody>
          <a:bodyPr/>
          <a:lstStyle>
            <a:lvl1pPr>
              <a:defRPr sz="1500"/>
            </a:lvl1pPr>
          </a:lstStyle>
          <a:p>
            <a:fld id="{9075E6D4-AB53-4767-9AC9-F5F431D85CEE}" type="datetimeFigureOut">
              <a:rPr lang="en-US" smtClean="0"/>
              <a:pPr/>
              <a:t>29-Mar-15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043580" y="6778752"/>
            <a:ext cx="3648456" cy="390144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76960" y="6778752"/>
            <a:ext cx="1280160" cy="390144"/>
          </a:xfrm>
        </p:spPr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50119" y="3891280"/>
            <a:ext cx="7680960" cy="1365504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60120" y="5384800"/>
            <a:ext cx="7680960" cy="73152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50119" y="3891280"/>
            <a:ext cx="240030" cy="1365504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60120" y="5384800"/>
            <a:ext cx="240030" cy="73152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29-Mar-15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80060" y="1300480"/>
            <a:ext cx="8641080" cy="526694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60" y="3169920"/>
            <a:ext cx="7200900" cy="1137920"/>
          </a:xfrm>
        </p:spPr>
        <p:txBody>
          <a:bodyPr anchor="t" anchorCtr="0"/>
          <a:lstStyle>
            <a:lvl1pPr algn="r">
              <a:buNone/>
              <a:defRPr sz="34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0170" y="4551680"/>
            <a:ext cx="7120890" cy="1219200"/>
          </a:xfrm>
        </p:spPr>
        <p:txBody>
          <a:bodyPr anchor="t" anchorCtr="0"/>
          <a:lstStyle>
            <a:lvl1pPr marL="0" indent="0" algn="r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0840" y="6778752"/>
            <a:ext cx="2400300" cy="390144"/>
          </a:xfrm>
        </p:spPr>
        <p:txBody>
          <a:bodyPr/>
          <a:lstStyle/>
          <a:p>
            <a:fld id="{9075E6D4-AB53-4767-9AC9-F5F431D85CEE}" type="datetimeFigureOut">
              <a:rPr lang="en-US" smtClean="0"/>
              <a:pPr/>
              <a:t>29-Mar-15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3580" y="6778752"/>
            <a:ext cx="3648456" cy="3901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340" y="6778752"/>
            <a:ext cx="1597000" cy="390144"/>
          </a:xfrm>
        </p:spPr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60120" y="3007360"/>
            <a:ext cx="7680960" cy="1365504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60120" y="3007360"/>
            <a:ext cx="240030" cy="1365504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43840"/>
            <a:ext cx="8641080" cy="9753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29-Mar-15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80060" y="1300480"/>
            <a:ext cx="4243730" cy="526694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63808" y="1297229"/>
            <a:ext cx="4243730" cy="526694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43840"/>
            <a:ext cx="8641080" cy="97536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1371600"/>
            <a:ext cx="4242197" cy="731520"/>
          </a:xfrm>
          <a:noFill/>
          <a:ln>
            <a:noFill/>
          </a:ln>
        </p:spPr>
        <p:txBody>
          <a:bodyPr lIns="96661" anchor="b" anchorCtr="0">
            <a:noAutofit/>
          </a:bodyPr>
          <a:lstStyle>
            <a:lvl1pPr marL="0" indent="0">
              <a:buNone/>
              <a:defRPr sz="2500" b="1">
                <a:solidFill>
                  <a:schemeClr val="accent2"/>
                </a:solidFill>
              </a:defRPr>
            </a:lvl1pPr>
            <a:lvl2pPr>
              <a:buNone/>
              <a:defRPr sz="2100" b="1"/>
            </a:lvl2pPr>
            <a:lvl3pPr>
              <a:buNone/>
              <a:defRPr sz="1900" b="1"/>
            </a:lvl3pPr>
            <a:lvl4pPr>
              <a:buNone/>
              <a:defRPr sz="1700" b="1"/>
            </a:lvl4pPr>
            <a:lvl5pPr>
              <a:buNone/>
              <a:defRPr sz="17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880610" y="1381760"/>
            <a:ext cx="4243864" cy="731520"/>
          </a:xfrm>
          <a:noFill/>
          <a:ln>
            <a:noFill/>
          </a:ln>
        </p:spPr>
        <p:txBody>
          <a:bodyPr lIns="96661" anchor="b" anchorCtr="0"/>
          <a:lstStyle>
            <a:lvl1pPr marL="0" indent="0">
              <a:buNone/>
              <a:defRPr sz="2500" b="1">
                <a:solidFill>
                  <a:schemeClr val="accent2"/>
                </a:solidFill>
              </a:defRPr>
            </a:lvl1pPr>
            <a:lvl2pPr>
              <a:buNone/>
              <a:defRPr sz="2100" b="1"/>
            </a:lvl2pPr>
            <a:lvl3pPr>
              <a:buNone/>
              <a:defRPr sz="1900" b="1"/>
            </a:lvl3pPr>
            <a:lvl4pPr>
              <a:buNone/>
              <a:defRPr sz="1700" b="1"/>
            </a:lvl4pPr>
            <a:lvl5pPr>
              <a:buNone/>
              <a:defRPr sz="17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29-Mar-15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0060" y="2275840"/>
            <a:ext cx="4240530" cy="430784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80610" y="2275840"/>
            <a:ext cx="4240530" cy="430784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43840"/>
            <a:ext cx="8641080" cy="9753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29-Mar-15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38465" y="6899642"/>
            <a:ext cx="203572" cy="12633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29-Mar-15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80060" y="6776720"/>
            <a:ext cx="86410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38465" y="6899642"/>
            <a:ext cx="203572" cy="12633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0830" y="325120"/>
            <a:ext cx="2640330" cy="894080"/>
          </a:xfrm>
        </p:spPr>
        <p:txBody>
          <a:bodyPr anchor="b" anchorCtr="0">
            <a:noAutofit/>
          </a:bodyPr>
          <a:lstStyle>
            <a:lvl1pPr algn="l">
              <a:buNone/>
              <a:defRPr sz="21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640830" y="1300480"/>
            <a:ext cx="2640330" cy="5166361"/>
          </a:xfrm>
        </p:spPr>
        <p:txBody>
          <a:bodyPr/>
          <a:lstStyle>
            <a:lvl1pPr marL="0" indent="0">
              <a:lnSpc>
                <a:spcPts val="2326"/>
              </a:lnSpc>
              <a:spcAft>
                <a:spcPts val="1057"/>
              </a:spcAft>
              <a:buNone/>
              <a:defRPr sz="1700">
                <a:solidFill>
                  <a:schemeClr val="tx2"/>
                </a:solidFill>
              </a:defRPr>
            </a:lvl1pPr>
            <a:lvl2pPr>
              <a:buNone/>
              <a:defRPr sz="13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29-Mar-15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80060" y="6776720"/>
            <a:ext cx="86410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268385" y="3545840"/>
            <a:ext cx="6437376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38465" y="6899642"/>
            <a:ext cx="203572" cy="12633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20040" y="325120"/>
            <a:ext cx="6000750" cy="6096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34247"/>
            <a:ext cx="8641080" cy="719667"/>
          </a:xfrm>
          <a:ln>
            <a:solidFill>
              <a:schemeClr val="accent1"/>
            </a:solidFill>
          </a:ln>
        </p:spPr>
        <p:txBody>
          <a:bodyPr lIns="289984" anchor="ctr"/>
          <a:lstStyle>
            <a:lvl1pPr algn="r">
              <a:buNone/>
              <a:defRPr sz="21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0060" y="2032000"/>
            <a:ext cx="8641080" cy="4554931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34"/>
              </a:spcBef>
              <a:buNone/>
              <a:defRPr sz="34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0" y="1300480"/>
            <a:ext cx="8641080" cy="568960"/>
          </a:xfrm>
        </p:spPr>
        <p:txBody>
          <a:bodyPr anchor="ctr" anchorCtr="0"/>
          <a:lstStyle>
            <a:lvl1pPr marL="0" indent="0" algn="l">
              <a:buFontTx/>
              <a:buNone/>
              <a:defRPr sz="15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29-Mar-15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80060" y="6776720"/>
            <a:ext cx="86410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38465" y="6899642"/>
            <a:ext cx="203572" cy="12633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80060" y="534246"/>
            <a:ext cx="192024" cy="73152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29-Mar-15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60870" y="292948"/>
            <a:ext cx="2160270" cy="6241627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0060" y="292948"/>
            <a:ext cx="6320790" cy="6241627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29-Mar-15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80060" y="6776720"/>
            <a:ext cx="86410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38465" y="6899642"/>
            <a:ext cx="203572" cy="12633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762319" y="3415415"/>
            <a:ext cx="6242304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88950" y="6705600"/>
            <a:ext cx="8623300" cy="4333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6661" tIns="48331" rIns="96661" bIns="48331">
            <a:spAutoFit/>
          </a:bodyPr>
          <a:lstStyle/>
          <a:p>
            <a:pPr algn="ctr" eaLnBrk="0" hangingPunct="0">
              <a:lnSpc>
                <a:spcPct val="85000"/>
              </a:lnSpc>
              <a:defRPr/>
            </a:pPr>
            <a:r>
              <a:rPr lang="en-US" sz="2500" b="0" i="1" dirty="0">
                <a:solidFill>
                  <a:srgbClr val="DC241F"/>
                </a:solidFill>
                <a:latin typeface="Arial Black" pitchFamily="34" charset="0"/>
                <a:cs typeface="+mn-cs"/>
              </a:rPr>
              <a:t> </a:t>
            </a:r>
            <a:endParaRPr lang="en-US" sz="3000" b="0" i="1" dirty="0">
              <a:solidFill>
                <a:srgbClr val="DC241F"/>
              </a:solidFill>
              <a:latin typeface="Arial Black" pitchFamily="34" charset="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92947"/>
            <a:ext cx="8641080" cy="1219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1742" y="1058334"/>
            <a:ext cx="8397716" cy="55710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+mn-lt"/>
              </a:defRPr>
            </a:lvl1pPr>
            <a:lvl2pPr marL="483306" indent="-177884">
              <a:defRPr>
                <a:latin typeface="+mn-lt"/>
              </a:defRPr>
            </a:lvl2pPr>
            <a:lvl3pPr marL="729994" indent="-177884">
              <a:defRPr>
                <a:latin typeface="+mn-lt"/>
              </a:defRPr>
            </a:lvl3pPr>
            <a:lvl4pPr marL="966612" indent="-177884">
              <a:defRPr>
                <a:latin typeface="+mn-lt"/>
              </a:defRPr>
            </a:lvl4pPr>
            <a:lvl5pPr marL="1144496" indent="-177884">
              <a:defRPr sz="15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609600" y="6705600"/>
            <a:ext cx="8382000" cy="3048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2400" i="1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239713" y="893763"/>
            <a:ext cx="9121775" cy="6176962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5655" tIns="46988" rIns="95655" bIns="46988"/>
          <a:lstStyle/>
          <a:p>
            <a:pPr defTabSz="966612" eaLnBrk="0" hangingPunct="0">
              <a:lnSpc>
                <a:spcPct val="110000"/>
              </a:lnSpc>
              <a:defRPr/>
            </a:pPr>
            <a:endParaRPr lang="en-US" dirty="0">
              <a:cs typeface="+mn-cs"/>
            </a:endParaRPr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>
            <a:off x="4797425" y="893763"/>
            <a:ext cx="0" cy="6176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5655" tIns="46988" rIns="95655" bIns="46988"/>
          <a:lstStyle/>
          <a:p>
            <a:pPr eaLnBrk="0" hangingPunct="0">
              <a:lnSpc>
                <a:spcPct val="110000"/>
              </a:lnSpc>
              <a:defRPr/>
            </a:pPr>
            <a:endParaRPr lang="en-US">
              <a:cs typeface="+mn-cs"/>
            </a:endParaRPr>
          </a:p>
        </p:txBody>
      </p:sp>
      <p:cxnSp>
        <p:nvCxnSpPr>
          <p:cNvPr id="9" name="Straight Connector 11"/>
          <p:cNvCxnSpPr>
            <a:cxnSpLocks noChangeShapeType="1"/>
          </p:cNvCxnSpPr>
          <p:nvPr/>
        </p:nvCxnSpPr>
        <p:spPr bwMode="auto">
          <a:xfrm>
            <a:off x="239713" y="3981450"/>
            <a:ext cx="9121775" cy="1588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91742" y="113454"/>
            <a:ext cx="8397716" cy="49953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0040" y="4064000"/>
            <a:ext cx="4400550" cy="29260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+mn-lt"/>
              </a:defRPr>
            </a:lvl1pPr>
            <a:lvl2pPr marL="424572" indent="-177884"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 marL="602455" indent="-177884"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 marL="788729" indent="-186275"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 marL="966612" indent="-177884">
              <a:defRPr lang="en-US" sz="15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sz="quarter" idx="10"/>
          </p:nvPr>
        </p:nvSpPr>
        <p:spPr>
          <a:xfrm>
            <a:off x="320040" y="975360"/>
            <a:ext cx="4400550" cy="29260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+mn-lt"/>
              </a:defRPr>
            </a:lvl1pPr>
            <a:lvl2pPr marL="542042" indent="-177884">
              <a:defRPr>
                <a:latin typeface="+mn-lt"/>
              </a:defRPr>
            </a:lvl2pPr>
            <a:lvl3pPr marL="729994" indent="-177884"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 marL="907878" indent="-186275">
              <a:defRPr>
                <a:latin typeface="+mn-lt"/>
              </a:defRPr>
            </a:lvl4pPr>
            <a:lvl5pPr marL="1085761" indent="-177884">
              <a:defRPr sz="15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Content Placeholder 2"/>
          <p:cNvSpPr>
            <a:spLocks noGrp="1"/>
          </p:cNvSpPr>
          <p:nvPr>
            <p:ph sz="quarter" idx="11"/>
          </p:nvPr>
        </p:nvSpPr>
        <p:spPr>
          <a:xfrm>
            <a:off x="4880610" y="975360"/>
            <a:ext cx="4400550" cy="29260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+mn-lt"/>
              </a:defRPr>
            </a:lvl1pPr>
            <a:lvl2pPr marL="542042" indent="-177884"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 marL="602455" indent="-177884"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 marL="788729" indent="-186275"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 marL="966612" indent="-177884">
              <a:defRPr lang="en-US" sz="15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sz="quarter" idx="12"/>
          </p:nvPr>
        </p:nvSpPr>
        <p:spPr>
          <a:xfrm>
            <a:off x="4880610" y="4064000"/>
            <a:ext cx="4400550" cy="29260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+mn-lt"/>
              </a:defRPr>
            </a:lvl1pPr>
            <a:lvl2pPr marL="424572" indent="-177884"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 marL="602455" indent="-177884"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 marL="788729" indent="-186275"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 marL="966612" indent="-177884">
              <a:defRPr lang="en-US" sz="15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92947"/>
            <a:ext cx="8641080" cy="1219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1741" y="1058334"/>
            <a:ext cx="4118848" cy="55710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sz="25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 marL="1262063" indent="-228600">
              <a:defRPr lang="en-US" sz="1500" baseline="0" dirty="0">
                <a:solidFill>
                  <a:schemeClr val="tx1"/>
                </a:solidFill>
                <a:latin typeface="+mn-lt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0609" y="1058334"/>
            <a:ext cx="4118849" cy="55710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sz="25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 marL="2462213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tabLst/>
              <a:defRPr lang="en-US" sz="1500" baseline="0" dirty="0" smtClean="0">
                <a:solidFill>
                  <a:schemeClr val="tx1"/>
                </a:solidFill>
                <a:latin typeface="+mn-lt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609600" y="6705600"/>
            <a:ext cx="8382000" cy="3048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2400" i="1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-up hor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92947"/>
            <a:ext cx="8641080" cy="1219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1740" y="1058334"/>
            <a:ext cx="8399859" cy="24754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sz="25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 marL="2462213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tabLst/>
              <a:defRPr lang="en-US" sz="1500" baseline="0" dirty="0" smtClean="0">
                <a:solidFill>
                  <a:schemeClr val="tx1"/>
                </a:solidFill>
                <a:latin typeface="+mn-lt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1740" y="3762376"/>
            <a:ext cx="8379858" cy="28670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sz="25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 marL="1028700" marR="0" indent="-127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500" baseline="0" dirty="0" smtClean="0">
                <a:solidFill>
                  <a:schemeClr val="tx1"/>
                </a:solidFill>
                <a:latin typeface="+mn-lt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609600" y="6705600"/>
            <a:ext cx="8382000" cy="3048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2400" i="1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-up, 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742" y="113454"/>
            <a:ext cx="8397716" cy="49953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91741" y="1058334"/>
            <a:ext cx="4118848" cy="5494866"/>
          </a:xfrm>
          <a:prstGeom prst="rect">
            <a:avLst/>
          </a:prstGeom>
        </p:spPr>
        <p:txBody>
          <a:bodyPr>
            <a:normAutofit/>
          </a:bodyPr>
          <a:lstStyle>
            <a:lvl2pPr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 marL="1028700" marR="0" indent="-127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500" baseline="0" dirty="0" smtClean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870609" y="1058334"/>
            <a:ext cx="4118849" cy="549486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609600" y="6705600"/>
            <a:ext cx="8382000" cy="3048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2400" i="1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92947"/>
            <a:ext cx="8641080" cy="1219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609600" y="6705600"/>
            <a:ext cx="8382000" cy="3048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2400" i="1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/>
          <p:cNvSpPr>
            <a:spLocks/>
          </p:cNvSpPr>
          <p:nvPr/>
        </p:nvSpPr>
        <p:spPr bwMode="auto">
          <a:xfrm>
            <a:off x="3175" y="4708525"/>
            <a:ext cx="9598025" cy="488950"/>
          </a:xfrm>
          <a:custGeom>
            <a:avLst/>
            <a:gdLst/>
            <a:ahLst/>
            <a:cxnLst>
              <a:cxn ang="0">
                <a:pos x="0" y="314"/>
              </a:cxn>
              <a:cxn ang="0">
                <a:pos x="2879" y="0"/>
              </a:cxn>
              <a:cxn ang="0">
                <a:pos x="5758" y="314"/>
              </a:cxn>
            </a:cxnLst>
            <a:rect l="0" t="0" r="r" b="b"/>
            <a:pathLst>
              <a:path w="5758" h="314">
                <a:moveTo>
                  <a:pt x="0" y="314"/>
                </a:moveTo>
                <a:cubicBezTo>
                  <a:pt x="959" y="157"/>
                  <a:pt x="1919" y="0"/>
                  <a:pt x="2879" y="0"/>
                </a:cubicBezTo>
                <a:cubicBezTo>
                  <a:pt x="3839" y="0"/>
                  <a:pt x="4798" y="157"/>
                  <a:pt x="5758" y="314"/>
                </a:cubicBezTo>
              </a:path>
            </a:pathLst>
          </a:custGeom>
          <a:solidFill>
            <a:srgbClr val="C3C8CD"/>
          </a:solidFill>
          <a:ln w="9525">
            <a:noFill/>
            <a:round/>
            <a:headEnd/>
            <a:tailEnd/>
          </a:ln>
          <a:effectLst/>
        </p:spPr>
        <p:txBody>
          <a:bodyPr lIns="96661" tIns="48331" rIns="96661" bIns="48331"/>
          <a:lstStyle/>
          <a:p>
            <a:pPr eaLnBrk="0" hangingPunct="0">
              <a:lnSpc>
                <a:spcPct val="110000"/>
              </a:lnSpc>
              <a:defRPr/>
            </a:pPr>
            <a:endParaRPr lang="en-US">
              <a:cs typeface="+mn-cs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175" y="5197475"/>
            <a:ext cx="9598025" cy="2117725"/>
          </a:xfrm>
          <a:prstGeom prst="rect">
            <a:avLst/>
          </a:prstGeom>
          <a:solidFill>
            <a:srgbClr val="C3C8CD"/>
          </a:solidFill>
          <a:ln w="12699">
            <a:noFill/>
            <a:miter lim="800000"/>
            <a:headEnd/>
            <a:tailEnd/>
          </a:ln>
          <a:effectLst/>
        </p:spPr>
        <p:txBody>
          <a:bodyPr wrap="none" lIns="95655" tIns="46988" rIns="95655" bIns="46988" anchor="ctr"/>
          <a:lstStyle/>
          <a:p>
            <a:pPr algn="ctr" eaLnBrk="0" hangingPunct="0">
              <a:lnSpc>
                <a:spcPct val="110000"/>
              </a:lnSpc>
              <a:defRPr/>
            </a:pPr>
            <a:endParaRPr lang="en-US">
              <a:cs typeface="+mn-cs"/>
            </a:endParaRPr>
          </a:p>
        </p:txBody>
      </p:sp>
      <p:pic>
        <p:nvPicPr>
          <p:cNvPr id="4" name="Picture 18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3088" y="1676400"/>
            <a:ext cx="5900737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9"/>
          <p:cNvSpPr>
            <a:spLocks noChangeArrowheads="1"/>
          </p:cNvSpPr>
          <p:nvPr/>
        </p:nvSpPr>
        <p:spPr bwMode="auto">
          <a:xfrm>
            <a:off x="3162300" y="3535363"/>
            <a:ext cx="32766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5655" tIns="46988" rIns="95655" bIns="46988" anchor="ctr">
            <a:spAutoFit/>
          </a:bodyPr>
          <a:lstStyle/>
          <a:p>
            <a:pPr algn="r" eaLnBrk="0" hangingPunct="0">
              <a:defRPr/>
            </a:pPr>
            <a:r>
              <a:rPr lang="en-US" sz="2500" dirty="0">
                <a:cs typeface="+mn-cs"/>
              </a:rPr>
              <a:t> </a:t>
            </a:r>
            <a:r>
              <a:rPr lang="en-US" sz="2400" dirty="0">
                <a:cs typeface="+mn-cs"/>
              </a:rPr>
              <a:t>www.honeywell.com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80060" y="162560"/>
            <a:ext cx="8641080" cy="1056640"/>
          </a:xfrm>
          <a:prstGeom prst="rect">
            <a:avLst/>
          </a:prstGeom>
        </p:spPr>
        <p:txBody>
          <a:bodyPr vert="horz" lIns="96661" tIns="48331" rIns="96661" bIns="48331" anchor="b" anchorCtr="0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80060" y="1300480"/>
            <a:ext cx="8641080" cy="5237683"/>
          </a:xfrm>
          <a:prstGeom prst="rect">
            <a:avLst/>
          </a:prstGeom>
        </p:spPr>
        <p:txBody>
          <a:bodyPr vert="horz" lIns="96661" tIns="48331" rIns="96661" bIns="48331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720840" y="6780107"/>
            <a:ext cx="2403500" cy="390144"/>
          </a:xfrm>
          <a:prstGeom prst="rect">
            <a:avLst/>
          </a:prstGeom>
        </p:spPr>
        <p:txBody>
          <a:bodyPr vert="horz" lIns="96661" tIns="48331" rIns="96661" bIns="48331"/>
          <a:lstStyle>
            <a:lvl1pPr algn="l" eaLnBrk="1" latinLnBrk="0" hangingPunct="1">
              <a:defRPr kumimoji="0" sz="1500">
                <a:solidFill>
                  <a:schemeClr val="tx2"/>
                </a:solidFill>
              </a:defRPr>
            </a:lvl1pPr>
          </a:lstStyle>
          <a:p>
            <a:fld id="{9075E6D4-AB53-4767-9AC9-F5F431D85CEE}" type="datetimeFigureOut">
              <a:rPr lang="en-US" smtClean="0"/>
              <a:pPr/>
              <a:t>29-Mar-15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3580" y="6780107"/>
            <a:ext cx="3680460" cy="390144"/>
          </a:xfrm>
          <a:prstGeom prst="rect">
            <a:avLst/>
          </a:prstGeom>
        </p:spPr>
        <p:txBody>
          <a:bodyPr vert="horz" lIns="96661" tIns="48331" rIns="96661" bIns="48331"/>
          <a:lstStyle>
            <a:lvl1pPr algn="r" eaLnBrk="1" latinLnBrk="0" hangingPunct="1">
              <a:defRPr kumimoji="0" sz="15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43280" y="6780107"/>
            <a:ext cx="2080260" cy="390144"/>
          </a:xfrm>
          <a:prstGeom prst="rect">
            <a:avLst/>
          </a:prstGeom>
        </p:spPr>
        <p:txBody>
          <a:bodyPr vert="horz" lIns="96661" tIns="48331" rIns="96661" bIns="48331"/>
          <a:lstStyle>
            <a:lvl1pPr algn="l" eaLnBrk="1" latinLnBrk="0" hangingPunct="1">
              <a:defRPr kumimoji="0" sz="1500">
                <a:solidFill>
                  <a:schemeClr val="tx2"/>
                </a:solidFill>
              </a:defRPr>
            </a:lvl1pPr>
          </a:lstStyle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80060" y="6776720"/>
            <a:ext cx="86410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80060" y="1219200"/>
            <a:ext cx="86410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38465" y="6899642"/>
            <a:ext cx="203572" cy="12633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0" r:id="rId1"/>
    <p:sldLayoutId id="2147484261" r:id="rId2"/>
    <p:sldLayoutId id="2147484262" r:id="rId3"/>
    <p:sldLayoutId id="2147484263" r:id="rId4"/>
    <p:sldLayoutId id="2147484264" r:id="rId5"/>
    <p:sldLayoutId id="2147484265" r:id="rId6"/>
    <p:sldLayoutId id="2147484266" r:id="rId7"/>
    <p:sldLayoutId id="2147484267" r:id="rId8"/>
    <p:sldLayoutId id="2147484268" r:id="rId9"/>
    <p:sldLayoutId id="2147484269" r:id="rId10"/>
    <p:sldLayoutId id="2147484270" r:id="rId11"/>
    <p:sldLayoutId id="2147484056" r:id="rId12"/>
    <p:sldLayoutId id="2147484057" r:id="rId13"/>
    <p:sldLayoutId id="2147484058" r:id="rId14"/>
    <p:sldLayoutId id="2147484059" r:id="rId15"/>
    <p:sldLayoutId id="2147484060" r:id="rId16"/>
    <p:sldLayoutId id="2147484061" r:id="rId17"/>
    <p:sldLayoutId id="2147484062" r:id="rId18"/>
  </p:sldLayoutIdLst>
  <p:txStyles>
    <p:titleStyle>
      <a:lvl1pPr algn="r" rtl="1" eaLnBrk="1" latinLnBrk="0" hangingPunct="1">
        <a:spcBef>
          <a:spcPct val="0"/>
        </a:spcBef>
        <a:buNone/>
        <a:defRPr kumimoji="0" sz="3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9984" indent="-289984" algn="r" rtl="1" eaLnBrk="1" latinLnBrk="0" hangingPunct="1">
        <a:spcBef>
          <a:spcPts val="634"/>
        </a:spcBef>
        <a:buClr>
          <a:schemeClr val="accent1"/>
        </a:buClr>
        <a:buSzPct val="76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79967" indent="-289984" algn="r" rtl="1" eaLnBrk="1" latinLnBrk="0" hangingPunct="1">
        <a:spcBef>
          <a:spcPts val="529"/>
        </a:spcBef>
        <a:buClr>
          <a:schemeClr val="accent2"/>
        </a:buClr>
        <a:buSzPct val="76000"/>
        <a:buFont typeface="Wingdings 3"/>
        <a:buChar char="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869951" indent="-241653" algn="r" rtl="1" eaLnBrk="1" latinLnBrk="0" hangingPunct="1">
        <a:spcBef>
          <a:spcPts val="529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59935" indent="-241653" algn="r" rtl="1" eaLnBrk="1" latinLnBrk="0" hangingPunct="1">
        <a:spcBef>
          <a:spcPts val="423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449918" indent="-241653" algn="r" rtl="1" eaLnBrk="1" latinLnBrk="0" hangingPunct="1">
        <a:spcBef>
          <a:spcPts val="317"/>
        </a:spcBef>
        <a:buClr>
          <a:schemeClr val="accent2"/>
        </a:buClr>
        <a:buSzPct val="70000"/>
        <a:buFont typeface="Wingdings"/>
        <a:buChar char="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1739902" indent="-193322" algn="l" rtl="0" eaLnBrk="1" latinLnBrk="0" hangingPunct="1">
        <a:spcBef>
          <a:spcPts val="317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7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933224" indent="-193322" algn="l" rtl="0" eaLnBrk="1" latinLnBrk="0" hangingPunct="1">
        <a:spcBef>
          <a:spcPts val="317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5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126547" indent="-193322" algn="l" rtl="0" eaLnBrk="1" latinLnBrk="0" hangingPunct="1">
        <a:spcBef>
          <a:spcPts val="317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5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319869" indent="-193322" algn="l" rtl="0" eaLnBrk="1" latinLnBrk="0" hangingPunct="1">
        <a:spcBef>
          <a:spcPts val="317"/>
        </a:spcBef>
        <a:buClr>
          <a:srgbClr val="9FB8CD"/>
        </a:buClr>
        <a:buSzPct val="75000"/>
        <a:buFont typeface="Wingdings 3"/>
        <a:buChar char=""/>
        <a:defRPr kumimoji="0" lang="en-US" sz="13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833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666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44991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9332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4165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89983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3831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86644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ctrTitle"/>
          </p:nvPr>
        </p:nvSpPr>
        <p:spPr>
          <a:xfrm>
            <a:off x="1409700" y="5420360"/>
            <a:ext cx="7200900" cy="675640"/>
          </a:xfrm>
        </p:spPr>
        <p:txBody>
          <a:bodyPr/>
          <a:lstStyle/>
          <a:p>
            <a:pPr eaLnBrk="1" hangingPunct="1"/>
            <a:r>
              <a:rPr lang="he-IL" dirty="0" smtClean="0"/>
              <a:t>המדד המונציפלי - ניתוח תקציבי רשויות</a:t>
            </a:r>
            <a:endParaRPr lang="en-US" dirty="0" smtClean="0"/>
          </a:p>
        </p:txBody>
      </p:sp>
      <p:sp>
        <p:nvSpPr>
          <p:cNvPr id="9220" name="Subtitle 2"/>
          <p:cNvSpPr>
            <a:spLocks noGrp="1"/>
          </p:cNvSpPr>
          <p:nvPr>
            <p:ph type="subTitle" idx="1"/>
          </p:nvPr>
        </p:nvSpPr>
        <p:spPr>
          <a:xfrm>
            <a:off x="1333500" y="3962400"/>
            <a:ext cx="7200900" cy="1219200"/>
          </a:xfrm>
        </p:spPr>
        <p:txBody>
          <a:bodyPr>
            <a:noAutofit/>
          </a:bodyPr>
          <a:lstStyle/>
          <a:p>
            <a:pPr rtl="1" eaLnBrk="1" hangingPunct="1"/>
            <a:r>
              <a:rPr lang="he-IL" sz="4000" dirty="0" smtClean="0">
                <a:solidFill>
                  <a:schemeClr val="tx1"/>
                </a:solidFill>
              </a:rPr>
              <a:t>תקציב רמת השרון 2015</a:t>
            </a:r>
            <a:r>
              <a:rPr lang="en-US" sz="4000" dirty="0" smtClean="0">
                <a:solidFill>
                  <a:schemeClr val="tx1"/>
                </a:solidFill>
              </a:rPr>
              <a:t/>
            </a:r>
            <a:br>
              <a:rPr lang="en-US" sz="4000" dirty="0" smtClean="0">
                <a:solidFill>
                  <a:schemeClr val="tx1"/>
                </a:solidFill>
              </a:rPr>
            </a:br>
            <a:r>
              <a:rPr lang="he-IL" sz="4000" dirty="0" smtClean="0">
                <a:solidFill>
                  <a:schemeClr val="tx1"/>
                </a:solidFill>
              </a:rPr>
              <a:t>התקציב הרגיל (שוטף)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he-IL" dirty="0" smtClean="0"/>
              <a:t>תקציר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 smtClean="0"/>
              <a:t>ביום שני ה-30.3.15 יוצג תקציב רמת השרון 2015 לאישור המועצה</a:t>
            </a:r>
          </a:p>
          <a:p>
            <a:pPr algn="r" rtl="1"/>
            <a:r>
              <a:rPr lang="he-IL" dirty="0" smtClean="0"/>
              <a:t>תקציב 2015 לא מכיל שינויים רבים ביחס לשנה הקודמת</a:t>
            </a:r>
          </a:p>
          <a:p>
            <a:pPr algn="r" rtl="1"/>
            <a:r>
              <a:rPr lang="he-IL" dirty="0" smtClean="0"/>
              <a:t>מקורות </a:t>
            </a:r>
            <a:r>
              <a:rPr lang="he-IL" dirty="0" smtClean="0"/>
              <a:t>ההכנסה שאינם </a:t>
            </a:r>
            <a:r>
              <a:rPr lang="he-IL" dirty="0" smtClean="0"/>
              <a:t>ממגורים</a:t>
            </a:r>
            <a:r>
              <a:rPr lang="en-US" dirty="0" smtClean="0"/>
              <a:t> </a:t>
            </a:r>
            <a:r>
              <a:rPr lang="he-IL" dirty="0" smtClean="0"/>
              <a:t>לא גדלו ולכן אין </a:t>
            </a:r>
            <a:r>
              <a:rPr lang="he-IL" dirty="0" smtClean="0"/>
              <a:t>שינוי בהשקעה </a:t>
            </a:r>
            <a:r>
              <a:rPr lang="he-IL" dirty="0" smtClean="0"/>
              <a:t>בתושב משמעותי</a:t>
            </a:r>
            <a:endParaRPr lang="he-IL" dirty="0" smtClean="0"/>
          </a:p>
          <a:p>
            <a:pPr algn="r" rtl="1"/>
            <a:r>
              <a:rPr lang="he-IL" dirty="0" smtClean="0"/>
              <a:t>בהשוואה לערים אחרות, רמת השרון ממוקמת עדיין במקום השלישי בארץ בהשקעה עצמית בתושב (אחרי רעננה ות"א)</a:t>
            </a:r>
          </a:p>
          <a:p>
            <a:pPr algn="r" rtl="1"/>
            <a:endParaRPr lang="he-IL" dirty="0" smtClean="0"/>
          </a:p>
          <a:p>
            <a:pPr algn="r"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he-IL" dirty="0" smtClean="0"/>
              <a:t>תוכן הסקירה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he-IL" dirty="0" smtClean="0"/>
              <a:t>סקירה כללית</a:t>
            </a:r>
          </a:p>
          <a:p>
            <a:pPr algn="r" rtl="1"/>
            <a:r>
              <a:rPr lang="he-IL" dirty="0" smtClean="0"/>
              <a:t>הכנסות</a:t>
            </a:r>
          </a:p>
          <a:p>
            <a:pPr algn="r" rtl="1"/>
            <a:r>
              <a:rPr lang="he-IL" dirty="0" smtClean="0"/>
              <a:t>הוצאות</a:t>
            </a:r>
          </a:p>
          <a:p>
            <a:pPr lvl="1"/>
            <a:r>
              <a:rPr lang="he-IL" dirty="0" smtClean="0"/>
              <a:t>הוצאות הנהלה וכלליות (המנגנון המוניציפלי התומך)</a:t>
            </a:r>
          </a:p>
          <a:p>
            <a:pPr lvl="1"/>
            <a:r>
              <a:rPr lang="he-IL" dirty="0" smtClean="0"/>
              <a:t>הוצאות על שירותים מקומים</a:t>
            </a:r>
          </a:p>
          <a:p>
            <a:pPr lvl="1"/>
            <a:r>
              <a:rPr lang="he-IL" dirty="0" smtClean="0"/>
              <a:t>הוצאות על שירותים ממלכתיים – חינוך, רווחה, תרבות ואחרים</a:t>
            </a:r>
          </a:p>
          <a:p>
            <a:pPr lvl="1"/>
            <a:r>
              <a:rPr lang="he-IL" dirty="0" smtClean="0"/>
              <a:t>איפיונים נוספים של הוצאות</a:t>
            </a:r>
            <a:endParaRPr lang="en-US" dirty="0" smtClean="0"/>
          </a:p>
          <a:p>
            <a:pPr algn="r" rtl="1"/>
            <a:r>
              <a:rPr lang="he-IL" dirty="0" smtClean="0"/>
              <a:t>השוואה לרשויות אחרות</a:t>
            </a:r>
          </a:p>
          <a:p>
            <a:pPr lvl="1"/>
            <a:r>
              <a:rPr lang="he-IL" dirty="0" smtClean="0"/>
              <a:t>השוואה על סמך נתוני 2013</a:t>
            </a:r>
          </a:p>
          <a:p>
            <a:r>
              <a:rPr lang="he-IL" dirty="0" smtClean="0"/>
              <a:t>אתגרים בשלוש השנים הקרובות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he-IL" dirty="0" smtClean="0"/>
              <a:t>סקירה כללית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lvl="1" algn="r" rtl="1"/>
            <a:r>
              <a:rPr lang="he-IL" dirty="0" smtClean="0"/>
              <a:t>תקציב 2015 מתוכנן להגיע להיקף של 378 מיליוני שקלים, מתוכם 18 מיועדים להנחות בארנונה.</a:t>
            </a:r>
          </a:p>
          <a:p>
            <a:pPr lvl="1" algn="r" rtl="1"/>
            <a:r>
              <a:rPr lang="he-IL" dirty="0" smtClean="0"/>
              <a:t>כ-293 מיליוני שקלים (77.5%) מהתקציב הם ממקורות הכנסה עצמיים (שאינם מהמדינה).</a:t>
            </a:r>
          </a:p>
          <a:p>
            <a:pPr lvl="1" algn="r" rtl="1"/>
            <a:r>
              <a:rPr lang="he-IL" dirty="0" smtClean="0"/>
              <a:t>ב-99.7% מהתמיכה מהמדינה נקבע עפ"י מספר התלמידים במערכת החינוך ובמספר התושבים הנזקקים לסיוע משירותי הרווחה – כמו מרבית הרשויות העצמאיות, איכות השירותים ברמת השרון תלויה אך ורק בהכנסותיה העצמיות.</a:t>
            </a:r>
          </a:p>
          <a:p>
            <a:pPr lvl="1" algn="r" rtl="1"/>
            <a:r>
              <a:rPr lang="he-IL" dirty="0" smtClean="0"/>
              <a:t>ההוצאה על תושב ברמת השרון בשנת 2015 מתוכננת לעמוד על 8,305 ש"ח לתושב, מתוכם כ-6,095 ש"ח מיועדים לשירותים ממלכתיים ושירותים מקומיים* - שני ערכים אלה מציבים את רמת השרון בחמשת הערים המובילות בארץ בהוצאה לתושב ובהשקעה בתושב.</a:t>
            </a:r>
          </a:p>
          <a:p>
            <a:pPr lvl="1" algn="r" rtl="1"/>
            <a:r>
              <a:rPr lang="he-IL" dirty="0" smtClean="0"/>
              <a:t>גם היקף ההשקעה בתושב ממקורות עצמים, כ-4,235 ש"ח לתושב, מציב את רמת השרון בחמשת הערים המובילות בארץ</a:t>
            </a:r>
          </a:p>
          <a:p>
            <a:pPr lvl="1" algn="r" rtl="1"/>
            <a:endParaRPr lang="he-IL" dirty="0" smtClean="0"/>
          </a:p>
          <a:p>
            <a:pPr lvl="1" algn="r" rtl="1"/>
            <a:endParaRPr lang="he-IL" dirty="0" smtClean="0"/>
          </a:p>
          <a:p>
            <a:pPr lvl="1" algn="r" rt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6781800"/>
            <a:ext cx="784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400" dirty="0" smtClean="0"/>
              <a:t>* - מחלקת תכנון עיר, שהכנסותיה מבוססות על היטלי השבחה ואגרות, אינה נכללת בחישוב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הערות לגבי הנתונים ודיוקם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e-IL" dirty="0" smtClean="0"/>
              <a:t>כל ריכוזי הנתונים מבוססים על סכימה של סעיפי התקציב בהתאם לקודי הסעיפים של התקציב – כל שגיאה בהקצאה התקציבית לעומת המשמעות/כוונה המקורית מקורה בנתוני המקור – לא נעשה נסיון לתקן את הקידוד על אף השגיאות בו.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sz="2000" dirty="0" smtClean="0"/>
              <a:t>הערה: מרבית הרשויות לא מקפידות על קידוד הסעיפים לפי המפתח שהגדיר משרד הפנים – גם רמת השרון לא מקפידה.</a:t>
            </a:r>
          </a:p>
          <a:p>
            <a:r>
              <a:rPr lang="he-IL" dirty="0" smtClean="0"/>
              <a:t>גודל האוכלוסיה בשנת 2014-2015 נגזרת משיערוך על סמך נתוני למ"ס 2013. גודל אוכלוסיית התלמידים נגזר משיערוך על סמך נתוני משרד החינוך 2014.</a:t>
            </a:r>
          </a:p>
          <a:p>
            <a:r>
              <a:rPr lang="he-IL" dirty="0" smtClean="0"/>
              <a:t>למעט שקף 7 (הרכב מקורות ההכנסה), כל התקציבים מופיעים בשקלים. </a:t>
            </a:r>
          </a:p>
          <a:p>
            <a:r>
              <a:rPr lang="he-IL" dirty="0" smtClean="0"/>
              <a:t>כל הערכים המנורמלים נורמלו לפי מספר התושבים המשוערך, למעט נתוני החינוך אשר נורמלו לפי מספר התלמידים לשכבת גיל, או לפי מספר התלמידים הכולל.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he-IL" dirty="0" smtClean="0"/>
              <a:t>מקורות ההכנסות של רמת השרון לשנת 2015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כ – 77.5% ממקורות עצמים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371600"/>
            <a:ext cx="7301154" cy="5190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מקורות ההכנסות של רמת השרון לפי פרקי תקציב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הרוב מהכנסות ארנונה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524000"/>
            <a:ext cx="6905625" cy="4989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כ-75% מהארנונה של רמת השרון מממנת שירותים לתושבים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295400"/>
            <a:ext cx="7848600" cy="5755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סעיפים חדשים בתקציב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4800" y="1447797"/>
          <a:ext cx="9144001" cy="5516880"/>
        </p:xfrm>
        <a:graphic>
          <a:graphicData uri="http://schemas.openxmlformats.org/drawingml/2006/table">
            <a:tbl>
              <a:tblPr rtl="1">
                <a:tableStyleId>{793D81CF-94F2-401A-BA57-92F5A7B2D0C5}</a:tableStyleId>
              </a:tblPr>
              <a:tblGrid>
                <a:gridCol w="1024759"/>
                <a:gridCol w="2743200"/>
                <a:gridCol w="1629419"/>
                <a:gridCol w="1503556"/>
                <a:gridCol w="2243067"/>
              </a:tblGrid>
              <a:tr h="45720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u="none" strike="noStrike" dirty="0" smtClean="0"/>
                        <a:t>מס' סעיף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/>
                        <a:t>שם הסעיף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/>
                        <a:t> תקציב 2015 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 smtClean="0"/>
                        <a:t>תחום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 smtClean="0"/>
                        <a:t>תחום משנה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/>
                        <a:t>6130.780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/>
                        <a:t>פרויקט המרחב הציבורי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/>
                        <a:t>250,000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/>
                        <a:t>מינהל כללי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/>
                        <a:t>מזכירות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/>
                        <a:t>7445.781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/>
                        <a:t>פרויקט אופניים חשמליות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/>
                        <a:t>200,000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/>
                        <a:t>נכסים ציבוריים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/>
                        <a:t>בטיחות בדרכים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/>
                        <a:t>7460.753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/>
                        <a:t>טיפול בנזקי טבע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/>
                        <a:t>70,000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/>
                        <a:t>נכסים ציבוריים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/>
                        <a:t>גנים ונטיעות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/>
                        <a:t>8110.782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/>
                        <a:t>העצמת מערכת החינוך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 dirty="0"/>
                        <a:t>800,000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/>
                        <a:t>חינוך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/>
                        <a:t>מינהל החינוך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/>
                        <a:t>8130.784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/>
                        <a:t>שירותי מנב"ס 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 dirty="0"/>
                        <a:t>34,000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/>
                        <a:t>חינוך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/>
                        <a:t>חינוך יסודי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/>
                        <a:t>8130.785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/>
                        <a:t>פעולות מיוחדות (אורנים וגולן)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 dirty="0"/>
                        <a:t>80,000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/>
                        <a:t>חינוך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/>
                        <a:t>חינוך יסודי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/>
                        <a:t>8142.782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/>
                        <a:t>פרוייקטים מיוחדים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 dirty="0"/>
                        <a:t>360,000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/>
                        <a:t>חינוך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/>
                        <a:t>חטיבות ביניים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/>
                        <a:t>8143.782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/>
                        <a:t>פרוייקטים מיוחדים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/>
                        <a:t>360,000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/>
                        <a:t>חינוך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/>
                        <a:t>חטיבות ביניים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/>
                        <a:t>8290.871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/>
                        <a:t>השת בתק המ.לחנוך ולספורט - כיסוי התחייבות 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/>
                        <a:t>700,000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/>
                        <a:t>תרבות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/>
                        <a:t>ספורט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u="none" strike="noStrike"/>
                        <a:t>8438.841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/>
                        <a:t>תכנית עם הפנים לקהילה 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/>
                        <a:t>262,000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/>
                        <a:t>רווחה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/>
                        <a:t>שירותים לילד ולנוער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rtl="0" fontAlgn="b"/>
                      <a:endParaRPr lang="en-US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סה"כ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 dirty="0"/>
                        <a:t>3,116,000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he-IL" dirty="0" smtClean="0"/>
              <a:t>מעל 50% מהוצאות הנהלה וכלליות מופנות לטובת החזר חובות ותשלומי פנסיה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295400"/>
            <a:ext cx="5741581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6000" y="5486400"/>
          <a:ext cx="5410200" cy="1230630"/>
        </p:xfrm>
        <a:graphic>
          <a:graphicData uri="http://schemas.openxmlformats.org/drawingml/2006/table">
            <a:tbl>
              <a:tblPr rtl="1"/>
              <a:tblGrid>
                <a:gridCol w="1711181"/>
                <a:gridCol w="1116880"/>
                <a:gridCol w="1301315"/>
                <a:gridCol w="1280824"/>
              </a:tblGrid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מינהל כללי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₪ 980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₪983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₪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1,042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מינהל כספים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₪163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₪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170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₪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175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מימון ופרעון מלוות מוכר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₪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₪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316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₪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הוצאה לתושב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₪1,471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₪1,469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₪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1,541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הוצאה לתושב ללא עלויות מימון והפרשות פנסיה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₪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718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₪771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₪734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he-IL" dirty="0" smtClean="0"/>
              <a:t>עיקר ההוצאות על שירותים מקומיים מיועדות לתחזוקה ואחזקה שוטפת של העיר. עיקר העבודה נעשית ע"י קבלנים </a:t>
            </a:r>
            <a:r>
              <a:rPr lang="he-IL" sz="2000" dirty="0" smtClean="0"/>
              <a:t>(</a:t>
            </a:r>
            <a:r>
              <a:rPr lang="en-US" sz="2000" dirty="0" smtClean="0"/>
              <a:t>Outsourcing</a:t>
            </a:r>
            <a:r>
              <a:rPr lang="he-IL" sz="2000" dirty="0" smtClean="0"/>
              <a:t>)</a:t>
            </a:r>
            <a:endParaRPr lang="en-US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95400"/>
            <a:ext cx="543706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3886200"/>
            <a:ext cx="4068413" cy="290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he-IL" dirty="0" smtClean="0"/>
              <a:t>מרבית ההוצאה לתלמיד ברוב שכבות הגיל מבוססת על תקציב משרד החינוך, למעט שירותים רוחביים</a:t>
            </a:r>
            <a:endParaRPr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4495800" y="1524000"/>
          <a:ext cx="51054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152400" y="1524000"/>
          <a:ext cx="440921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4572000" y="1371600"/>
            <a:ext cx="0" cy="54864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71600" y="6858000"/>
            <a:ext cx="7848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050" dirty="0" smtClean="0"/>
              <a:t>ההוצאה לתלמיד היא בהתאם למס' התלמידים באותה שכבת גיל, למעט השירותים הרוחביים</a:t>
            </a:r>
            <a:r>
              <a:rPr lang="en-US" sz="1050" dirty="0" smtClean="0"/>
              <a:t/>
            </a:r>
            <a:br>
              <a:rPr lang="en-US" sz="1050" dirty="0" smtClean="0"/>
            </a:br>
            <a:r>
              <a:rPr lang="he-IL" sz="1050" dirty="0" smtClean="0"/>
              <a:t>מקור למספרי תלמידים: שנת 2014:משרד החינוך – מערכת מבט רחב; שנת 2015 – שיערוך על סמך מגמות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641080" cy="1056640"/>
          </a:xfrm>
        </p:spPr>
        <p:txBody>
          <a:bodyPr>
            <a:noAutofit/>
          </a:bodyPr>
          <a:lstStyle/>
          <a:p>
            <a:pPr algn="r" rtl="1"/>
            <a:r>
              <a:rPr lang="he-IL" sz="2800" dirty="0" smtClean="0"/>
              <a:t>רמת השרון משתתפת ב-42% מתוך הוצאות הרווחה, כאשר עיקר ההשתתפות היא לטובת כ"א. מרבית ההוצאה מופנת לטובת עמותות רווחה</a:t>
            </a:r>
            <a:endParaRPr lang="en-US" sz="2800" dirty="0"/>
          </a:p>
        </p:txBody>
      </p:sp>
      <p:graphicFrame>
        <p:nvGraphicFramePr>
          <p:cNvPr id="7" name="Chart 6"/>
          <p:cNvGraphicFramePr/>
          <p:nvPr/>
        </p:nvGraphicFramePr>
        <p:xfrm>
          <a:off x="4114800" y="1295400"/>
          <a:ext cx="5107641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715000" y="3657600"/>
            <a:ext cx="1828800" cy="461665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e-IL" sz="2400" dirty="0" smtClean="0"/>
              <a:t>33,720,000</a:t>
            </a:r>
            <a:endParaRPr lang="en-US" sz="2400" dirty="0"/>
          </a:p>
        </p:txBody>
      </p:sp>
      <p:graphicFrame>
        <p:nvGraphicFramePr>
          <p:cNvPr id="11" name="Chart 10"/>
          <p:cNvGraphicFramePr/>
          <p:nvPr/>
        </p:nvGraphicFramePr>
        <p:xfrm>
          <a:off x="304800" y="1219200"/>
          <a:ext cx="38100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5943600"/>
            <a:ext cx="4267200" cy="88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314960"/>
            <a:ext cx="8641080" cy="1056640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אין שינוי מהותי* בתקציב תרבות וספורט בשנת 2015, בתוך תקציב הספורט ניתן דגש משמעותי לאגודת הספורט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גם ב-2015 אירועי תרבות ברמת השרון יהיו יותר צנועים</a:t>
            </a:r>
            <a:endParaRPr lang="en-US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371600"/>
            <a:ext cx="7001849" cy="51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295400" y="6781800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200" dirty="0" smtClean="0"/>
              <a:t>* - בשנת 2014 הוקטנה ההפרשה של התקציב הרגיל למגוונים ומנגד הוגדלה ההפרשה בתקציב הבלתי רגיל. ההפרשה הכוללת לא השתנתה מהותית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7620000" y="5257800"/>
            <a:ext cx="1828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100" dirty="0" smtClean="0"/>
              <a:t>אגודת הספורט – 8.3 מ'</a:t>
            </a: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he-IL" sz="1100" dirty="0" smtClean="0"/>
              <a:t>קבוצות ייצוגיות – 4.7 מ'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0"/>
            <a:ext cx="8641080" cy="1143000"/>
          </a:xfrm>
        </p:spPr>
        <p:txBody>
          <a:bodyPr>
            <a:normAutofit/>
          </a:bodyPr>
          <a:lstStyle/>
          <a:p>
            <a:r>
              <a:rPr lang="he-IL" sz="2800" dirty="0" smtClean="0"/>
              <a:t>אין שינוי משמעותי בהקצאה לשאר השירותים הממלכתיים</a:t>
            </a:r>
            <a:endParaRPr lang="en-US" sz="2800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1066800" y="1524000"/>
          <a:ext cx="8036719" cy="4941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0060" y="314960"/>
            <a:ext cx="8641080" cy="1056640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מעבר לשכר, עיקר ההוצאה של רמת השרון היא רכישת שירותים מגורמים </a:t>
            </a:r>
            <a:r>
              <a:rPr lang="he-IL" dirty="0" smtClean="0"/>
              <a:t>חיצוניים</a:t>
            </a:r>
            <a:endParaRPr lang="en-US" dirty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447800"/>
            <a:ext cx="7149860" cy="5211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09600" y="6781800"/>
            <a:ext cx="861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200" dirty="0" smtClean="0"/>
              <a:t>* - למעט מורי התיכונים והגננות, שנספרים כעובדי אגף חינוך ומקבלים את משכורתם מהעירייה (משכורת שממומנת ברובה ע"י המדינה)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7696200" y="4343400"/>
            <a:ext cx="1219200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he-IL" sz="1200" dirty="0" smtClean="0"/>
              <a:t>לא כולל נתונים על מפעלים והנחות בארנונה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he-IL" dirty="0" smtClean="0"/>
              <a:t>77.3% מהוצאות הרשות הן על שכר, קבלני משנה ועמותות וגופים עירוניים – 35%, 26.8% ו-15.5% בהתאמה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371600"/>
            <a:ext cx="7239000" cy="5400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077200" y="3429000"/>
            <a:ext cx="1219200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he-IL" sz="1200" dirty="0" smtClean="0"/>
              <a:t>לא כולל נתונים על מפעלים והנחות בארנונה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he-IL" dirty="0" smtClean="0"/>
              <a:t>איך אנחנו ביחס לרשויות אחרות בהוצאה והשקעה בתושבים?</a:t>
            </a:r>
            <a:endParaRPr lang="en-US" dirty="0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1981200"/>
            <a:ext cx="3219450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 r="1538"/>
          <a:stretch>
            <a:fillRect/>
          </a:stretch>
        </p:blipFill>
        <p:spPr bwMode="auto">
          <a:xfrm>
            <a:off x="3276600" y="1981200"/>
            <a:ext cx="304800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981200"/>
            <a:ext cx="3171825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he-IL" dirty="0" smtClean="0"/>
              <a:t>אתגרים תקציביים בשלוש השנים הקרובות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e-IL" dirty="0" smtClean="0"/>
              <a:t>אתגרים בשלוש השנים הקרובות</a:t>
            </a:r>
          </a:p>
          <a:p>
            <a:pPr lvl="1"/>
            <a:r>
              <a:rPr lang="he-IL" dirty="0" smtClean="0"/>
              <a:t>תוספת של מעל 1000 יח' דיור במורשה (אלכסנדרוני, החלוץ, יוספטל) ללא איזון מארנונה שאינה ממגורים.</a:t>
            </a:r>
          </a:p>
          <a:p>
            <a:pPr lvl="2">
              <a:buNone/>
            </a:pPr>
            <a:r>
              <a:rPr lang="he-IL" dirty="0" smtClean="0"/>
              <a:t>מחסור משוער של 7-8 מיליון שקל בתקציב ביחס ל-2015.</a:t>
            </a:r>
          </a:p>
          <a:p>
            <a:pPr lvl="1"/>
            <a:r>
              <a:rPr lang="he-IL" dirty="0" smtClean="0"/>
              <a:t>הוצאות על תשתיות חינוך במורשה, נוה גן ומרכז העיר – ללא הכנסות משמעותיות בתב"ר, למעט ממתחם אלכסנדרוני</a:t>
            </a:r>
          </a:p>
          <a:p>
            <a:pPr lvl="1"/>
            <a:r>
              <a:rPr lang="he-IL" dirty="0" smtClean="0"/>
              <a:t>הוצאות פיתוח תשתיות במתחם הרב מכר – ממומן בעיקר על הלוואות </a:t>
            </a:r>
          </a:p>
          <a:p>
            <a:pPr lvl="2">
              <a:buNone/>
            </a:pPr>
            <a:r>
              <a:rPr lang="he-IL" dirty="0" smtClean="0"/>
              <a:t>(היקף המלוות של רמת השרון עומד על ~30% מהתקציב ואינו נחשב גבוה)</a:t>
            </a:r>
          </a:p>
          <a:p>
            <a:r>
              <a:rPr lang="he-IL" dirty="0" smtClean="0"/>
              <a:t>אתגרים אפשריים בשלוש השנים הקרובות</a:t>
            </a:r>
          </a:p>
          <a:p>
            <a:pPr lvl="1"/>
            <a:r>
              <a:rPr lang="he-IL" dirty="0" smtClean="0"/>
              <a:t>שינוי רשימת "ערי עולים" והוצאת רמת השרון מהרשימה – אובדן של 12 מיליון שקלים מהכנסה ממשרד הבטחון</a:t>
            </a:r>
          </a:p>
          <a:p>
            <a:pPr lvl="1"/>
            <a:r>
              <a:rPr lang="he-IL" dirty="0" smtClean="0"/>
              <a:t>שינוי מדיניות הארנונה מגופים ממשלתיים וחלוקתה לפי מפתח סוציואקונומי – אובדן של 16 מיליון שקלים</a:t>
            </a:r>
          </a:p>
          <a:p>
            <a:pPr lvl="1"/>
            <a:r>
              <a:rPr lang="he-IL" dirty="0" smtClean="0"/>
              <a:t>שינוי מדיניות הארנונה הארצית - ?????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3725</TotalTime>
  <Words>862</Words>
  <Application>Microsoft Office PowerPoint</Application>
  <PresentationFormat>Custom</PresentationFormat>
  <Paragraphs>149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Origin</vt:lpstr>
      <vt:lpstr>המדד המונציפלי - ניתוח תקציבי רשויות</vt:lpstr>
      <vt:lpstr>תקציר </vt:lpstr>
      <vt:lpstr>תוכן הסקירה</vt:lpstr>
      <vt:lpstr>סקירה כללית</vt:lpstr>
      <vt:lpstr>הערות לגבי הנתונים ודיוקם</vt:lpstr>
      <vt:lpstr>מקורות ההכנסות של רמת השרון לשנת 2015  כ – 77.5% ממקורות עצמים</vt:lpstr>
      <vt:lpstr>מקורות ההכנסות של רמת השרון לפי פרקי תקציב הרוב מהכנסות ארנונה</vt:lpstr>
      <vt:lpstr>כ-75% מהארנונה של רמת השרון מממנת שירותים לתושבים</vt:lpstr>
      <vt:lpstr>סעיפים חדשים בתקציב</vt:lpstr>
      <vt:lpstr>מעל 50% מהוצאות הנהלה וכלליות מופנות לטובת החזר חובות ותשלומי פנסיה</vt:lpstr>
      <vt:lpstr>עיקר ההוצאות על שירותים מקומיים מיועדות לתחזוקה ואחזקה שוטפת של העיר. עיקר העבודה נעשית ע"י קבלנים (Outsourcing)</vt:lpstr>
      <vt:lpstr>מרבית ההוצאה לתלמיד ברוב שכבות הגיל מבוססת על תקציב משרד החינוך, למעט שירותים רוחביים</vt:lpstr>
      <vt:lpstr>רמת השרון משתתפת ב-42% מתוך הוצאות הרווחה, כאשר עיקר ההשתתפות היא לטובת כ"א. מרבית ההוצאה מופנת לטובת עמותות רווחה</vt:lpstr>
      <vt:lpstr>אין שינוי מהותי* בתקציב תרבות וספורט בשנת 2015, בתוך תקציב הספורט ניתן דגש משמעותי לאגודת הספורט גם ב-2015 אירועי תרבות ברמת השרון יהיו יותר צנועים</vt:lpstr>
      <vt:lpstr>אין שינוי משמעותי בהקצאה לשאר השירותים הממלכתיים</vt:lpstr>
      <vt:lpstr>מעבר לשכר, עיקר ההוצאה של רמת השרון היא רכישת שירותים מגורמים חיצוניים</vt:lpstr>
      <vt:lpstr>77.3% מהוצאות הרשות הן על שכר, קבלני משנה ועמותות וגופים עירוניים – 35%, 26.8% ו-15.5% בהתאמה</vt:lpstr>
      <vt:lpstr>איך אנחנו ביחס לרשויות אחרות בהוצאה והשקעה בתושבים?</vt:lpstr>
      <vt:lpstr>אתגרים תקציביים בשלוש השנים הקרובות</vt:lpstr>
    </vt:vector>
  </TitlesOfParts>
  <Company>Honeywell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ניתוח רשויות לפי המדד המונציפאלי</dc:title>
  <dc:creator>יוגב שרביט</dc:creator>
  <cp:lastModifiedBy>Yogev Sharvit</cp:lastModifiedBy>
  <cp:revision>182</cp:revision>
  <dcterms:created xsi:type="dcterms:W3CDTF">2012-10-24T18:37:49Z</dcterms:created>
  <dcterms:modified xsi:type="dcterms:W3CDTF">2015-03-29T17:54:03Z</dcterms:modified>
</cp:coreProperties>
</file>