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>
  <p:sldMasterIdLst>
    <p:sldMasterId id="2147484259" r:id="rId1"/>
  </p:sldMasterIdLst>
  <p:notesMasterIdLst>
    <p:notesMasterId r:id="rId15"/>
  </p:notesMasterIdLst>
  <p:sldIdLst>
    <p:sldId id="256" r:id="rId2"/>
    <p:sldId id="266" r:id="rId3"/>
    <p:sldId id="267" r:id="rId4"/>
    <p:sldId id="268" r:id="rId5"/>
    <p:sldId id="272" r:id="rId6"/>
    <p:sldId id="273" r:id="rId7"/>
    <p:sldId id="274" r:id="rId8"/>
    <p:sldId id="269" r:id="rId9"/>
    <p:sldId id="270" r:id="rId10"/>
    <p:sldId id="271" r:id="rId11"/>
    <p:sldId id="275" r:id="rId12"/>
    <p:sldId id="276" r:id="rId13"/>
    <p:sldId id="277" r:id="rId14"/>
  </p:sldIdLst>
  <p:sldSz cx="9601200" cy="7315200"/>
  <p:notesSz cx="7315200" cy="9601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82600" indent="-25400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65200" indent="-50800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449388" indent="-77788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931988" indent="-103188" algn="l" rtl="0" fontAlgn="base">
      <a:spcBef>
        <a:spcPct val="0"/>
      </a:spcBef>
      <a:spcAft>
        <a:spcPct val="0"/>
      </a:spcAft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57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EAEAEA"/>
    <a:srgbClr val="F5F5F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0734" autoAdjust="0"/>
  </p:normalViewPr>
  <p:slideViewPr>
    <p:cSldViewPr>
      <p:cViewPr varScale="1">
        <p:scale>
          <a:sx n="62" d="100"/>
          <a:sy n="62" d="100"/>
        </p:scale>
        <p:origin x="-1506" y="-78"/>
      </p:cViewPr>
      <p:guideLst>
        <p:guide orient="horz" pos="2304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859" y="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r">
              <a:defRPr sz="1200"/>
            </a:lvl1pPr>
          </a:lstStyle>
          <a:p>
            <a:pPr>
              <a:defRPr/>
            </a:pPr>
            <a:fld id="{F13D2014-5825-48D4-B5D3-9598D3A44CD4}" type="datetimeFigureOut">
              <a:rPr lang="en-US"/>
              <a:pPr>
                <a:defRPr/>
              </a:pPr>
              <a:t>04-Jun-15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95400" y="720725"/>
            <a:ext cx="47244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1" tIns="47316" rIns="94631" bIns="47316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191" y="4559916"/>
            <a:ext cx="5852820" cy="4320867"/>
          </a:xfrm>
          <a:prstGeom prst="rect">
            <a:avLst/>
          </a:prstGeom>
        </p:spPr>
        <p:txBody>
          <a:bodyPr vert="horz" lIns="94631" tIns="47316" rIns="94631" bIns="4731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83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859" y="9119830"/>
            <a:ext cx="3170691" cy="479733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r">
              <a:defRPr sz="1200"/>
            </a:lvl1pPr>
          </a:lstStyle>
          <a:p>
            <a:pPr>
              <a:defRPr/>
            </a:pPr>
            <a:fld id="{A03F3406-27D0-4D38-A13F-539C63AEC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8609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80160" y="4145280"/>
            <a:ext cx="7200900" cy="1056640"/>
          </a:xfrm>
        </p:spPr>
        <p:txBody>
          <a:bodyPr anchor="t" anchorCtr="0"/>
          <a:lstStyle>
            <a:lvl1pPr algn="r">
              <a:defRPr sz="34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80160" y="5466080"/>
            <a:ext cx="7200900" cy="568960"/>
          </a:xfrm>
        </p:spPr>
        <p:txBody>
          <a:bodyPr/>
          <a:lstStyle>
            <a:lvl1pPr marL="0" indent="0" algn="r">
              <a:buNone/>
              <a:defRPr sz="2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83306" indent="0" algn="ctr">
              <a:buNone/>
            </a:lvl2pPr>
            <a:lvl3pPr marL="966612" indent="0" algn="ctr">
              <a:buNone/>
            </a:lvl3pPr>
            <a:lvl4pPr marL="1449918" indent="0" algn="ctr">
              <a:buNone/>
            </a:lvl4pPr>
            <a:lvl5pPr marL="1933224" indent="0" algn="ctr">
              <a:buNone/>
            </a:lvl5pPr>
            <a:lvl6pPr marL="2416531" indent="0" algn="ctr">
              <a:buNone/>
            </a:lvl6pPr>
            <a:lvl7pPr marL="2899837" indent="0" algn="ctr">
              <a:buNone/>
            </a:lvl7pPr>
            <a:lvl8pPr marL="3383143" indent="0" algn="ctr">
              <a:buNone/>
            </a:lvl8pPr>
            <a:lvl9pPr marL="3866449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20840" y="6778752"/>
            <a:ext cx="2400300" cy="390144"/>
          </a:xfrm>
        </p:spPr>
        <p:txBody>
          <a:bodyPr/>
          <a:lstStyle>
            <a:lvl1pPr>
              <a:defRPr sz="1500"/>
            </a:lvl1pPr>
          </a:lstStyle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043580" y="6778752"/>
            <a:ext cx="3648456" cy="390144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76960" y="6778752"/>
            <a:ext cx="1280160" cy="390144"/>
          </a:xfrm>
        </p:spPr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50119" y="3891280"/>
            <a:ext cx="7680960" cy="1365504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60120" y="5384800"/>
            <a:ext cx="7680960" cy="73152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50119" y="3891280"/>
            <a:ext cx="240030" cy="1365504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60120" y="5384800"/>
            <a:ext cx="240030" cy="73152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80060" y="1300480"/>
            <a:ext cx="8641080" cy="526694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3169920"/>
            <a:ext cx="7200900" cy="1137920"/>
          </a:xfrm>
        </p:spPr>
        <p:txBody>
          <a:bodyPr anchor="t" anchorCtr="0"/>
          <a:lstStyle>
            <a:lvl1pPr algn="r">
              <a:buNone/>
              <a:defRPr sz="34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0170" y="4551680"/>
            <a:ext cx="7120890" cy="1219200"/>
          </a:xfrm>
        </p:spPr>
        <p:txBody>
          <a:bodyPr anchor="t" anchorCtr="0"/>
          <a:lstStyle>
            <a:lvl1pPr marL="0" indent="0" algn="r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0840" y="6778752"/>
            <a:ext cx="2400300" cy="390144"/>
          </a:xfrm>
        </p:spPr>
        <p:txBody>
          <a:bodyPr/>
          <a:lstStyle/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3580" y="6778752"/>
            <a:ext cx="3648456" cy="3901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340" y="6778752"/>
            <a:ext cx="1597000" cy="390144"/>
          </a:xfrm>
        </p:spPr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60120" y="3007360"/>
            <a:ext cx="7680960" cy="1365504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60120" y="3007360"/>
            <a:ext cx="240030" cy="1365504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3840"/>
            <a:ext cx="8641080" cy="9753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80060" y="1300480"/>
            <a:ext cx="4243730" cy="526694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63808" y="1297229"/>
            <a:ext cx="4243730" cy="526694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3840"/>
            <a:ext cx="8641080" cy="97536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371600"/>
            <a:ext cx="4242197" cy="731520"/>
          </a:xfrm>
          <a:noFill/>
          <a:ln>
            <a:noFill/>
          </a:ln>
        </p:spPr>
        <p:txBody>
          <a:bodyPr lIns="96661" anchor="b" anchorCtr="0">
            <a:noAutofit/>
          </a:bodyPr>
          <a:lstStyle>
            <a:lvl1pPr marL="0" indent="0">
              <a:buNone/>
              <a:defRPr sz="2500" b="1">
                <a:solidFill>
                  <a:schemeClr val="accent2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880610" y="1381760"/>
            <a:ext cx="4243864" cy="731520"/>
          </a:xfrm>
          <a:noFill/>
          <a:ln>
            <a:noFill/>
          </a:ln>
        </p:spPr>
        <p:txBody>
          <a:bodyPr lIns="96661" anchor="b" anchorCtr="0"/>
          <a:lstStyle>
            <a:lvl1pPr marL="0" indent="0">
              <a:buNone/>
              <a:defRPr sz="2500" b="1">
                <a:solidFill>
                  <a:schemeClr val="accent2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0060" y="2275840"/>
            <a:ext cx="4240530" cy="430784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80610" y="2275840"/>
            <a:ext cx="4240530" cy="430784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3840"/>
            <a:ext cx="8641080" cy="9753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0830" y="325120"/>
            <a:ext cx="2640330" cy="894080"/>
          </a:xfrm>
        </p:spPr>
        <p:txBody>
          <a:bodyPr anchor="b" anchorCtr="0">
            <a:noAutofit/>
          </a:bodyPr>
          <a:lstStyle>
            <a:lvl1pPr algn="l">
              <a:buNone/>
              <a:defRPr sz="21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640830" y="1300480"/>
            <a:ext cx="2640330" cy="5166361"/>
          </a:xfrm>
        </p:spPr>
        <p:txBody>
          <a:bodyPr/>
          <a:lstStyle>
            <a:lvl1pPr marL="0" indent="0">
              <a:lnSpc>
                <a:spcPts val="2326"/>
              </a:lnSpc>
              <a:spcAft>
                <a:spcPts val="1057"/>
              </a:spcAft>
              <a:buNone/>
              <a:defRPr sz="1700">
                <a:solidFill>
                  <a:schemeClr val="tx2"/>
                </a:solidFill>
              </a:defRPr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268385" y="3545840"/>
            <a:ext cx="6437376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20040" y="325120"/>
            <a:ext cx="6000750" cy="6096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34247"/>
            <a:ext cx="8641080" cy="719667"/>
          </a:xfrm>
          <a:ln>
            <a:solidFill>
              <a:schemeClr val="accent1"/>
            </a:solidFill>
          </a:ln>
        </p:spPr>
        <p:txBody>
          <a:bodyPr lIns="289984" anchor="ctr"/>
          <a:lstStyle>
            <a:lvl1pPr algn="r">
              <a:buNone/>
              <a:defRPr sz="21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0060" y="2032000"/>
            <a:ext cx="8641080" cy="4554931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34"/>
              </a:spcBef>
              <a:buNone/>
              <a:defRPr sz="34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1300480"/>
            <a:ext cx="8641080" cy="568960"/>
          </a:xfrm>
        </p:spPr>
        <p:txBody>
          <a:bodyPr anchor="ctr" anchorCtr="0"/>
          <a:lstStyle>
            <a:lvl1pPr marL="0" indent="0" algn="l">
              <a:buFontTx/>
              <a:buNone/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80060" y="534246"/>
            <a:ext cx="192024" cy="7315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292948"/>
            <a:ext cx="2160270" cy="6241627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292948"/>
            <a:ext cx="6320790" cy="6241627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762319" y="3415415"/>
            <a:ext cx="6242304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88950" y="6705600"/>
            <a:ext cx="8623300" cy="433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algn="ctr" eaLnBrk="0" hangingPunct="0">
              <a:lnSpc>
                <a:spcPct val="85000"/>
              </a:lnSpc>
              <a:defRPr/>
            </a:pPr>
            <a:r>
              <a:rPr lang="en-US" sz="2500" b="0" i="1" dirty="0">
                <a:solidFill>
                  <a:srgbClr val="DC241F"/>
                </a:solidFill>
                <a:latin typeface="Arial Black" pitchFamily="34" charset="0"/>
                <a:cs typeface="+mn-cs"/>
              </a:rPr>
              <a:t> </a:t>
            </a:r>
            <a:endParaRPr lang="en-US" sz="3000" b="0" i="1" dirty="0">
              <a:solidFill>
                <a:srgbClr val="DC241F"/>
              </a:solidFill>
              <a:latin typeface="Arial Black" pitchFamily="34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742" y="1058334"/>
            <a:ext cx="8397716" cy="55710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483306" indent="-177884">
              <a:defRPr>
                <a:latin typeface="+mn-lt"/>
              </a:defRPr>
            </a:lvl2pPr>
            <a:lvl3pPr marL="729994" indent="-177884">
              <a:defRPr>
                <a:latin typeface="+mn-lt"/>
              </a:defRPr>
            </a:lvl3pPr>
            <a:lvl4pPr marL="966612" indent="-177884">
              <a:defRPr>
                <a:latin typeface="+mn-lt"/>
              </a:defRPr>
            </a:lvl4pPr>
            <a:lvl5pPr marL="1144496" indent="-177884"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239713" y="893763"/>
            <a:ext cx="9121775" cy="6176962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5655" tIns="46988" rIns="95655" bIns="46988"/>
          <a:lstStyle/>
          <a:p>
            <a:pPr defTabSz="966612" eaLnBrk="0" hangingPunct="0">
              <a:lnSpc>
                <a:spcPct val="110000"/>
              </a:lnSpc>
              <a:defRPr/>
            </a:pPr>
            <a:endParaRPr lang="en-US" dirty="0">
              <a:cs typeface="+mn-cs"/>
            </a:endParaRP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4797425" y="893763"/>
            <a:ext cx="0" cy="6176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5655" tIns="46988" rIns="95655" bIns="46988"/>
          <a:lstStyle/>
          <a:p>
            <a:pPr eaLnBrk="0" hangingPunct="0">
              <a:lnSpc>
                <a:spcPct val="110000"/>
              </a:lnSpc>
              <a:defRPr/>
            </a:pPr>
            <a:endParaRPr lang="en-US">
              <a:cs typeface="+mn-cs"/>
            </a:endParaRPr>
          </a:p>
        </p:txBody>
      </p:sp>
      <p:cxnSp>
        <p:nvCxnSpPr>
          <p:cNvPr id="9" name="Straight Connector 11"/>
          <p:cNvCxnSpPr>
            <a:cxnSpLocks noChangeShapeType="1"/>
          </p:cNvCxnSpPr>
          <p:nvPr/>
        </p:nvCxnSpPr>
        <p:spPr bwMode="auto">
          <a:xfrm>
            <a:off x="239713" y="3981450"/>
            <a:ext cx="9121775" cy="158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91742" y="113454"/>
            <a:ext cx="8397716" cy="49953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0040" y="406400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424572" indent="-177884"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 marL="602455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788729" indent="-186275"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966612" indent="-177884">
              <a:defRPr lang="en-US" sz="15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10"/>
          </p:nvPr>
        </p:nvSpPr>
        <p:spPr>
          <a:xfrm>
            <a:off x="320040" y="97536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542042" indent="-177884">
              <a:defRPr>
                <a:latin typeface="+mn-lt"/>
              </a:defRPr>
            </a:lvl2pPr>
            <a:lvl3pPr marL="729994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907878" indent="-186275">
              <a:defRPr>
                <a:latin typeface="+mn-lt"/>
              </a:defRPr>
            </a:lvl4pPr>
            <a:lvl5pPr marL="1085761" indent="-177884">
              <a:defRPr sz="15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sz="quarter" idx="11"/>
          </p:nvPr>
        </p:nvSpPr>
        <p:spPr>
          <a:xfrm>
            <a:off x="4880610" y="97536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542042" indent="-177884"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 marL="602455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788729" indent="-186275"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966612" indent="-177884">
              <a:defRPr lang="en-US" sz="15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quarter" idx="12"/>
          </p:nvPr>
        </p:nvSpPr>
        <p:spPr>
          <a:xfrm>
            <a:off x="4880610" y="4064000"/>
            <a:ext cx="4400550" cy="2926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n-lt"/>
              </a:defRPr>
            </a:lvl1pPr>
            <a:lvl2pPr marL="424572" indent="-177884"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 marL="602455" indent="-177884"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788729" indent="-186275"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966612" indent="-177884">
              <a:defRPr lang="en-US" sz="15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1741" y="1058334"/>
            <a:ext cx="4118848" cy="55710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1262063" indent="-228600">
              <a:defRPr lang="en-US" sz="1500" baseline="0" dirty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0609" y="1058334"/>
            <a:ext cx="4118849" cy="55710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2462213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-up hor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1740" y="1058334"/>
            <a:ext cx="8399859" cy="24754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 marL="2462213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1740" y="3762376"/>
            <a:ext cx="8379858" cy="28670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25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1028700" marR="0" indent="-127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-up, 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742" y="113454"/>
            <a:ext cx="8397716" cy="49953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91741" y="1058334"/>
            <a:ext cx="4118848" cy="5494866"/>
          </a:xfrm>
          <a:prstGeom prst="rect">
            <a:avLst/>
          </a:prstGeom>
        </p:spPr>
        <p:txBody>
          <a:bodyPr>
            <a:normAutofit/>
          </a:bodyPr>
          <a:lstStyle>
            <a:lvl2pPr>
              <a:defRPr lang="en-US" sz="2100" b="1" dirty="0" smtClean="0">
                <a:solidFill>
                  <a:schemeClr val="tx1"/>
                </a:solidFill>
                <a:latin typeface="+mn-lt"/>
              </a:defRPr>
            </a:lvl2pPr>
            <a:lvl3pPr>
              <a:defRPr lang="en-US" dirty="0" smtClean="0">
                <a:solidFill>
                  <a:schemeClr val="tx1"/>
                </a:solidFill>
                <a:latin typeface="+mn-lt"/>
              </a:defRPr>
            </a:lvl3pPr>
            <a:lvl4pPr marL="1028700" marR="0" indent="-127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lang="en-US" sz="17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500" baseline="0" dirty="0" smtClean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870609" y="1058334"/>
            <a:ext cx="4118849" cy="549486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09600" y="6705600"/>
            <a:ext cx="8382000" cy="30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 i="1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/>
          <p:cNvSpPr>
            <a:spLocks/>
          </p:cNvSpPr>
          <p:nvPr/>
        </p:nvSpPr>
        <p:spPr bwMode="auto">
          <a:xfrm>
            <a:off x="3175" y="4708525"/>
            <a:ext cx="9598025" cy="488950"/>
          </a:xfrm>
          <a:custGeom>
            <a:avLst/>
            <a:gdLst/>
            <a:ahLst/>
            <a:cxnLst>
              <a:cxn ang="0">
                <a:pos x="0" y="314"/>
              </a:cxn>
              <a:cxn ang="0">
                <a:pos x="2879" y="0"/>
              </a:cxn>
              <a:cxn ang="0">
                <a:pos x="5758" y="314"/>
              </a:cxn>
            </a:cxnLst>
            <a:rect l="0" t="0" r="r" b="b"/>
            <a:pathLst>
              <a:path w="5758" h="314">
                <a:moveTo>
                  <a:pt x="0" y="314"/>
                </a:moveTo>
                <a:cubicBezTo>
                  <a:pt x="959" y="157"/>
                  <a:pt x="1919" y="0"/>
                  <a:pt x="2879" y="0"/>
                </a:cubicBezTo>
                <a:cubicBezTo>
                  <a:pt x="3839" y="0"/>
                  <a:pt x="4798" y="157"/>
                  <a:pt x="5758" y="314"/>
                </a:cubicBezTo>
              </a:path>
            </a:pathLst>
          </a:custGeom>
          <a:solidFill>
            <a:srgbClr val="C3C8CD"/>
          </a:solidFill>
          <a:ln w="9525">
            <a:noFill/>
            <a:round/>
            <a:headEnd/>
            <a:tailEnd/>
          </a:ln>
          <a:effectLst/>
        </p:spPr>
        <p:txBody>
          <a:bodyPr lIns="96661" tIns="48331" rIns="96661" bIns="48331"/>
          <a:lstStyle/>
          <a:p>
            <a:pPr eaLnBrk="0" hangingPunct="0">
              <a:lnSpc>
                <a:spcPct val="110000"/>
              </a:lnSpc>
              <a:defRPr/>
            </a:pPr>
            <a:endParaRPr lang="en-US">
              <a:cs typeface="+mn-cs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175" y="5197475"/>
            <a:ext cx="9598025" cy="2117725"/>
          </a:xfrm>
          <a:prstGeom prst="rect">
            <a:avLst/>
          </a:prstGeom>
          <a:solidFill>
            <a:srgbClr val="C3C8CD"/>
          </a:solidFill>
          <a:ln w="12699">
            <a:noFill/>
            <a:miter lim="800000"/>
            <a:headEnd/>
            <a:tailEnd/>
          </a:ln>
          <a:effectLst/>
        </p:spPr>
        <p:txBody>
          <a:bodyPr wrap="none" lIns="95655" tIns="46988" rIns="95655" bIns="46988" anchor="ctr"/>
          <a:lstStyle/>
          <a:p>
            <a:pPr algn="ctr" eaLnBrk="0" hangingPunct="0">
              <a:lnSpc>
                <a:spcPct val="110000"/>
              </a:lnSpc>
              <a:defRPr/>
            </a:pPr>
            <a:endParaRPr lang="en-US">
              <a:cs typeface="+mn-cs"/>
            </a:endParaRPr>
          </a:p>
        </p:txBody>
      </p:sp>
      <p:pic>
        <p:nvPicPr>
          <p:cNvPr id="4" name="Picture 18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3088" y="1676400"/>
            <a:ext cx="5900737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3162300" y="3535363"/>
            <a:ext cx="32766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655" tIns="46988" rIns="95655" bIns="46988" anchor="ctr">
            <a:spAutoFit/>
          </a:bodyPr>
          <a:lstStyle/>
          <a:p>
            <a:pPr algn="r" eaLnBrk="0" hangingPunct="0">
              <a:defRPr/>
            </a:pPr>
            <a:r>
              <a:rPr lang="en-US" sz="2500" dirty="0">
                <a:cs typeface="+mn-cs"/>
              </a:rPr>
              <a:t> </a:t>
            </a:r>
            <a:r>
              <a:rPr lang="en-US" sz="2400" dirty="0">
                <a:cs typeface="+mn-cs"/>
              </a:rPr>
              <a:t>www.honeywell.com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80060" y="162560"/>
            <a:ext cx="8641080" cy="1056640"/>
          </a:xfrm>
          <a:prstGeom prst="rect">
            <a:avLst/>
          </a:prstGeom>
        </p:spPr>
        <p:txBody>
          <a:bodyPr vert="horz" lIns="96661" tIns="48331" rIns="96661" bIns="48331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80060" y="1300480"/>
            <a:ext cx="8641080" cy="5237683"/>
          </a:xfrm>
          <a:prstGeom prst="rect">
            <a:avLst/>
          </a:prstGeom>
        </p:spPr>
        <p:txBody>
          <a:bodyPr vert="horz" lIns="96661" tIns="48331" rIns="96661" bIns="48331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720840" y="6780107"/>
            <a:ext cx="2403500" cy="390144"/>
          </a:xfrm>
          <a:prstGeom prst="rect">
            <a:avLst/>
          </a:prstGeom>
        </p:spPr>
        <p:txBody>
          <a:bodyPr vert="horz" lIns="96661" tIns="48331" rIns="96661" bIns="48331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fld id="{9075E6D4-AB53-4767-9AC9-F5F431D85CEE}" type="datetimeFigureOut">
              <a:rPr lang="en-US" smtClean="0"/>
              <a:pPr/>
              <a:t>04-Jun-15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3580" y="6780107"/>
            <a:ext cx="3680460" cy="390144"/>
          </a:xfrm>
          <a:prstGeom prst="rect">
            <a:avLst/>
          </a:prstGeom>
        </p:spPr>
        <p:txBody>
          <a:bodyPr vert="horz" lIns="96661" tIns="48331" rIns="96661" bIns="48331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43280" y="6780107"/>
            <a:ext cx="2080260" cy="390144"/>
          </a:xfrm>
          <a:prstGeom prst="rect">
            <a:avLst/>
          </a:prstGeom>
        </p:spPr>
        <p:txBody>
          <a:bodyPr vert="horz" lIns="96661" tIns="48331" rIns="96661" bIns="48331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fld id="{656FDD42-4D3C-469D-A740-FB92E2EA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80060" y="677672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80060" y="1219200"/>
            <a:ext cx="86410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6661" tIns="48331" rIns="96661" bIns="48331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38465" y="6899642"/>
            <a:ext cx="203572" cy="12633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  <p:sldLayoutId id="2147484056" r:id="rId12"/>
    <p:sldLayoutId id="2147484057" r:id="rId13"/>
    <p:sldLayoutId id="2147484058" r:id="rId14"/>
    <p:sldLayoutId id="2147484059" r:id="rId15"/>
    <p:sldLayoutId id="2147484060" r:id="rId16"/>
    <p:sldLayoutId id="2147484061" r:id="rId17"/>
    <p:sldLayoutId id="2147484062" r:id="rId18"/>
  </p:sldLayoutIdLst>
  <p:txStyles>
    <p:titleStyle>
      <a:lvl1pPr algn="l" rtl="0" eaLnBrk="1" latinLnBrk="0" hangingPunct="1">
        <a:spcBef>
          <a:spcPct val="0"/>
        </a:spcBef>
        <a:buNone/>
        <a:defRPr kumimoji="0" sz="3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9984" indent="-289984" algn="l" rtl="0" eaLnBrk="1" latinLnBrk="0" hangingPunct="1">
        <a:spcBef>
          <a:spcPts val="634"/>
        </a:spcBef>
        <a:buClr>
          <a:schemeClr val="accent1"/>
        </a:buClr>
        <a:buSzPct val="76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79967" indent="-289984" algn="l" rtl="0" eaLnBrk="1" latinLnBrk="0" hangingPunct="1">
        <a:spcBef>
          <a:spcPts val="529"/>
        </a:spcBef>
        <a:buClr>
          <a:schemeClr val="accent2"/>
        </a:buClr>
        <a:buSzPct val="76000"/>
        <a:buFont typeface="Wingdings 3"/>
        <a:buChar char="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69951" indent="-241653" algn="l" rtl="0" eaLnBrk="1" latinLnBrk="0" hangingPunct="1">
        <a:spcBef>
          <a:spcPts val="529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59935" indent="-241653" algn="l" rtl="0" eaLnBrk="1" latinLnBrk="0" hangingPunct="1">
        <a:spcBef>
          <a:spcPts val="423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449918" indent="-241653" algn="l" rtl="0" eaLnBrk="1" latinLnBrk="0" hangingPunct="1">
        <a:spcBef>
          <a:spcPts val="317"/>
        </a:spcBef>
        <a:buClr>
          <a:schemeClr val="accent2"/>
        </a:buClr>
        <a:buSzPct val="70000"/>
        <a:buFont typeface="Wingdings"/>
        <a:buChar char="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739902" indent="-193322" algn="l" rtl="0" eaLnBrk="1" latinLnBrk="0" hangingPunct="1">
        <a:spcBef>
          <a:spcPts val="317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7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933224" indent="-193322" algn="l" rtl="0" eaLnBrk="1" latinLnBrk="0" hangingPunct="1">
        <a:spcBef>
          <a:spcPts val="317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126547" indent="-193322" algn="l" rtl="0" eaLnBrk="1" latinLnBrk="0" hangingPunct="1">
        <a:spcBef>
          <a:spcPts val="317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319869" indent="-193322" algn="l" rtl="0" eaLnBrk="1" latinLnBrk="0" hangingPunct="1">
        <a:spcBef>
          <a:spcPts val="317"/>
        </a:spcBef>
        <a:buClr>
          <a:srgbClr val="9FB8CD"/>
        </a:buClr>
        <a:buSzPct val="75000"/>
        <a:buFont typeface="Wingdings 3"/>
        <a:buChar char=""/>
        <a:defRPr kumimoji="0" lang="en-US" sz="13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ctrTitle"/>
          </p:nvPr>
        </p:nvSpPr>
        <p:spPr>
          <a:xfrm>
            <a:off x="1409700" y="5420360"/>
            <a:ext cx="7200900" cy="675640"/>
          </a:xfrm>
        </p:spPr>
        <p:txBody>
          <a:bodyPr/>
          <a:lstStyle/>
          <a:p>
            <a:pPr rtl="1" eaLnBrk="1" hangingPunct="1"/>
            <a:r>
              <a:rPr lang="he-IL" dirty="0" smtClean="0"/>
              <a:t> המדד המוניציפלי</a:t>
            </a:r>
            <a:endParaRPr lang="en-US" dirty="0" smtClean="0"/>
          </a:p>
        </p:txBody>
      </p:sp>
      <p:sp>
        <p:nvSpPr>
          <p:cNvPr id="9220" name="Subtitle 2"/>
          <p:cNvSpPr>
            <a:spLocks noGrp="1"/>
          </p:cNvSpPr>
          <p:nvPr>
            <p:ph type="subTitle" idx="1"/>
          </p:nvPr>
        </p:nvSpPr>
        <p:spPr>
          <a:xfrm>
            <a:off x="1333500" y="3962400"/>
            <a:ext cx="7200900" cy="1219200"/>
          </a:xfrm>
        </p:spPr>
        <p:txBody>
          <a:bodyPr>
            <a:noAutofit/>
          </a:bodyPr>
          <a:lstStyle/>
          <a:p>
            <a:pPr rtl="1" eaLnBrk="1" hangingPunct="1"/>
            <a:r>
              <a:rPr lang="he-IL" sz="4000" dirty="0" smtClean="0">
                <a:solidFill>
                  <a:schemeClr val="tx1"/>
                </a:solidFill>
              </a:rPr>
              <a:t>מהי עיר חזקה?</a:t>
            </a:r>
          </a:p>
        </p:txBody>
      </p:sp>
      <p:pic>
        <p:nvPicPr>
          <p:cNvPr id="13314" name="Picture 2" descr="http://nes.bartech-net.co.il/media/1017/____472x2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19200"/>
            <a:ext cx="3962400" cy="2392552"/>
          </a:xfrm>
          <a:prstGeom prst="rect">
            <a:avLst/>
          </a:prstGeom>
          <a:noFill/>
        </p:spPr>
      </p:pic>
      <p:pic>
        <p:nvPicPr>
          <p:cNvPr id="13316" name="Picture 4" descr="http://www.nesher.muni.il/_Uploads/dbsPhotoGallery/_cut/F0_0700_0525_RAZ_51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219200"/>
            <a:ext cx="3213100" cy="2409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מושגים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he-IL" sz="2400" dirty="0" smtClean="0"/>
              <a:t>תקציב רגיל – התקציב השוטף של הרשות</a:t>
            </a:r>
          </a:p>
          <a:p>
            <a:pPr algn="r" rtl="1"/>
            <a:r>
              <a:rPr lang="he-IL" sz="2400" dirty="0" smtClean="0"/>
              <a:t>תקציב בלתי רגיל (תב"ר/פיתוח) – תקציב המיועד להשקעה בתשתיות ופרויקטים</a:t>
            </a:r>
          </a:p>
          <a:p>
            <a:pPr algn="r" rtl="1"/>
            <a:r>
              <a:rPr lang="he-IL" sz="2400" dirty="0" smtClean="0"/>
              <a:t>הכנסות עצמיות – הכנסות ממקורות עצמיים – ארנונה, היטלים, אגרות, קנסות</a:t>
            </a:r>
          </a:p>
          <a:p>
            <a:pPr algn="r" rtl="1"/>
            <a:r>
              <a:rPr lang="he-IL" sz="2400" dirty="0" smtClean="0"/>
              <a:t>היקף התמיכה הממשלתית – היחס בין ההכנסות מהמדינה לסה"כ ההכנסות</a:t>
            </a:r>
          </a:p>
          <a:p>
            <a:pPr algn="r" rtl="1"/>
            <a:r>
              <a:rPr lang="he-IL" sz="2400" dirty="0" smtClean="0"/>
              <a:t>הוצאות עצמיות – הוצאות מתוך המקורות העצמיים – הוצאות שהמדינה לא משתתפת בהן</a:t>
            </a:r>
          </a:p>
          <a:p>
            <a:pPr algn="r" rtl="1"/>
            <a:r>
              <a:rPr lang="he-IL" sz="2400" dirty="0" smtClean="0"/>
              <a:t>הכנסה/הוצאה לתושב – כלל ההכנסות/ההוצאות בתקציב הרגיל חלקי מס' התושבים בעיר</a:t>
            </a:r>
          </a:p>
          <a:p>
            <a:pPr algn="r" rtl="1"/>
            <a:r>
              <a:rPr lang="he-IL" sz="2400" dirty="0" smtClean="0"/>
              <a:t>השקעה בתושב – כלל ההוצאות על שירותים מקומיים וממלכתיים חלקי מס' התושבים בעיר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עוד קצת מושגים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he-IL" sz="2400" dirty="0" smtClean="0"/>
              <a:t>מלוות – הלוואות של הרשויות מהבנקים</a:t>
            </a:r>
          </a:p>
          <a:p>
            <a:pPr algn="r" rtl="1"/>
            <a:r>
              <a:rPr lang="he-IL" sz="2400" dirty="0" smtClean="0"/>
              <a:t>גרעון שנתי שוטף – הפרש חשבונאי בין ההוצאות השנתיות להכנסות השנתיות</a:t>
            </a:r>
          </a:p>
          <a:p>
            <a:pPr algn="r" rtl="1"/>
            <a:r>
              <a:rPr lang="he-IL" sz="2400" dirty="0" smtClean="0"/>
              <a:t>גרעון מצטבר – הפרש חשבונאי מצטבר בין ההוצאות להכנסות.</a:t>
            </a:r>
          </a:p>
          <a:p>
            <a:pPr algn="r" rtl="1"/>
            <a:r>
              <a:rPr lang="he-IL" sz="2400" dirty="0" smtClean="0"/>
              <a:t>יחס גביית ארנונה – הגביה השנתית בפועל חלקי פוטנציאל הגביה לאחר הנחות</a:t>
            </a:r>
          </a:p>
          <a:p>
            <a:pPr algn="r" rtl="1"/>
            <a:r>
              <a:rPr lang="he-IL" sz="2400" dirty="0" smtClean="0"/>
              <a:t>יחס חוב להכנסה עצמית – היחס בין המלוות והגרעון להכנסה העצמית</a:t>
            </a:r>
          </a:p>
          <a:p>
            <a:pPr algn="r" rtl="1"/>
            <a:r>
              <a:rPr lang="he-IL" sz="2400" dirty="0" smtClean="0"/>
              <a:t>יתרת פיגורים – היקף החובות שהרשות לא גבתה אך טרם הוגדרו כחובות שלא ניתנים לגביה</a:t>
            </a:r>
          </a:p>
          <a:p>
            <a:pPr algn="r" rtl="1"/>
            <a:r>
              <a:rPr lang="he-IL" sz="2400" dirty="0" smtClean="0"/>
              <a:t>חובות מסופקים – היקף החובות שהרשות לא חושבת שניתן לגבות אך טרם נמחקו מהמאזנים</a:t>
            </a:r>
          </a:p>
          <a:p>
            <a:pPr algn="r" rtl="1"/>
            <a:r>
              <a:rPr lang="he-IL" sz="2400" dirty="0" smtClean="0"/>
              <a:t>יחס פיגורים להכנסה מארנונה – היחס בין החוב שלא נגבה להכנסה השנתית מארנונה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מה מאפיין עיר חזקה?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9526" y="1295400"/>
            <a:ext cx="7597274" cy="5623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מה מאפיין עיר חזקה?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58618"/>
            <a:ext cx="7552944" cy="559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own Arrow 7"/>
          <p:cNvSpPr/>
          <p:nvPr/>
        </p:nvSpPr>
        <p:spPr>
          <a:xfrm>
            <a:off x="5105400" y="2971800"/>
            <a:ext cx="381000" cy="2286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מה מאפיין עיר חזקה?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95400"/>
            <a:ext cx="7696200" cy="554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own Arrow 6"/>
          <p:cNvSpPr/>
          <p:nvPr/>
        </p:nvSpPr>
        <p:spPr>
          <a:xfrm rot="3311256">
            <a:off x="4976768" y="2468930"/>
            <a:ext cx="346843" cy="26522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מה מאפיין עיר חזקה?</a:t>
            </a:r>
            <a:endParaRPr lang="en-US" sz="5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7567612" cy="549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הגדרות </a:t>
            </a:r>
            <a:r>
              <a:rPr lang="en-US" sz="5400" dirty="0" smtClean="0"/>
              <a:t>"</a:t>
            </a:r>
            <a:r>
              <a:rPr lang="he-IL" sz="5400" dirty="0" smtClean="0"/>
              <a:t>פורמליות</a:t>
            </a:r>
            <a:r>
              <a:rPr lang="en-US" sz="5400" dirty="0" smtClean="0"/>
              <a:t>"</a:t>
            </a:r>
            <a:r>
              <a:rPr lang="he-IL" sz="5400" dirty="0" smtClean="0"/>
              <a:t> לחוזק של רשות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300480"/>
            <a:ext cx="8816340" cy="5266944"/>
          </a:xfrm>
        </p:spPr>
        <p:txBody>
          <a:bodyPr>
            <a:noAutofit/>
          </a:bodyPr>
          <a:lstStyle/>
          <a:p>
            <a:pPr algn="r" rtl="1"/>
            <a:r>
              <a:rPr lang="he-IL" sz="2400" dirty="0" smtClean="0"/>
              <a:t>רשות במעמד ועדה קרואה – רשות ש"פשטה את הרגל"</a:t>
            </a:r>
          </a:p>
          <a:p>
            <a:pPr lvl="1" algn="r" rtl="1"/>
            <a:r>
              <a:rPr lang="he-IL" sz="2000" dirty="0" smtClean="0"/>
              <a:t>גרעון שוטף &gt;15%</a:t>
            </a:r>
          </a:p>
          <a:p>
            <a:pPr lvl="1" algn="r" rtl="1"/>
            <a:r>
              <a:rPr lang="he-IL" sz="2000" dirty="0" smtClean="0"/>
              <a:t>גרעון מצטבר &gt;30%</a:t>
            </a:r>
          </a:p>
          <a:p>
            <a:pPr lvl="1" algn="r" rtl="1"/>
            <a:r>
              <a:rPr lang="he-IL" sz="2000" dirty="0" smtClean="0"/>
              <a:t>שיעור גביה נמוך (תלוי בדירוג סוציואקונומי)</a:t>
            </a:r>
          </a:p>
          <a:p>
            <a:pPr algn="r" rtl="1"/>
            <a:r>
              <a:rPr lang="he-IL" sz="2400" dirty="0" smtClean="0"/>
              <a:t>רשות נתמכת – רשות שמקבלת מענקי איזון ממשרד הפנים</a:t>
            </a:r>
          </a:p>
          <a:p>
            <a:pPr algn="r" rtl="1"/>
            <a:r>
              <a:rPr lang="he-IL" sz="2400" dirty="0" smtClean="0"/>
              <a:t>רשות עצמאית – רשות שאינה מקבלת מענקי איזון</a:t>
            </a:r>
          </a:p>
          <a:p>
            <a:pPr algn="r" rtl="1"/>
            <a:r>
              <a:rPr lang="he-IL" sz="2400" dirty="0" smtClean="0"/>
              <a:t>רשות איתנה – רשות שעומדת בקריטריונים שבחוק רשויות איתנות וזוכה לחופש פעולה נרחב</a:t>
            </a:r>
          </a:p>
          <a:p>
            <a:pPr algn="r" rtl="1">
              <a:buNone/>
            </a:pPr>
            <a:r>
              <a:rPr lang="he-IL" sz="900" dirty="0" smtClean="0"/>
              <a:t>1)   </a:t>
            </a:r>
            <a:r>
              <a:rPr lang="en-US" sz="900" dirty="0" smtClean="0"/>
              <a:t>	</a:t>
            </a:r>
            <a:r>
              <a:rPr lang="he-IL" sz="900" dirty="0" smtClean="0"/>
              <a:t>(א)   שיעור הגירעון המצטבר של העירייה, כפי שהופיע בדוח המבוקר השנתי האחרון, אינו עולה על 12.5%;</a:t>
            </a:r>
            <a:endParaRPr lang="he-IL" sz="500" dirty="0" smtClean="0"/>
          </a:p>
          <a:p>
            <a:pPr algn="r" rtl="1">
              <a:buNone/>
            </a:pPr>
            <a:r>
              <a:rPr lang="en-US" sz="900" dirty="0" smtClean="0"/>
              <a:t>	</a:t>
            </a:r>
            <a:r>
              <a:rPr lang="he-IL" sz="900" dirty="0" smtClean="0"/>
              <a:t>(ב)   יתרת האשראי שקיבלה העירייה, כפי שהופיעה בדוח המבוקר השנתי האחרון של העירייה, אינה עולה על 50% משיעור הכנסות העירייה בתקציב השוטף המפורטות באותו דוח, למעט הכנסות כאמור לכיסוי הגירעון המצטבר של העירייה והכנסות שנרשמו בשל הנחות מארנונה;</a:t>
            </a:r>
            <a:endParaRPr lang="he-IL" sz="500" dirty="0" smtClean="0"/>
          </a:p>
          <a:p>
            <a:pPr algn="r" rtl="1">
              <a:buNone/>
            </a:pPr>
            <a:r>
              <a:rPr lang="he-IL" sz="900" dirty="0" smtClean="0"/>
              <a:t>(2) </a:t>
            </a:r>
            <a:r>
              <a:rPr lang="en-US" sz="900" dirty="0" smtClean="0"/>
              <a:t>	</a:t>
            </a:r>
            <a:r>
              <a:rPr lang="he-IL" sz="900" dirty="0" smtClean="0"/>
              <a:t>(א)   שיעור הגירעון המצטבר של העירייה, כפי שהופיע בדוח המבוקר השנתי האחרון, אינו עולה על 16%;</a:t>
            </a:r>
            <a:endParaRPr lang="he-IL" sz="500" dirty="0" smtClean="0"/>
          </a:p>
          <a:p>
            <a:pPr algn="r" rtl="1">
              <a:buNone/>
            </a:pPr>
            <a:r>
              <a:rPr lang="en-US" sz="900" dirty="0" smtClean="0"/>
              <a:t>	</a:t>
            </a:r>
            <a:r>
              <a:rPr lang="he-IL" sz="900" dirty="0" smtClean="0"/>
              <a:t>(ב)   יתרת האשראי שקיבלה העירייה, כפי שהופיעה בדוח המבוקר השנתי האחרון של העירייה בצירוף הגירעון המצטבר של העירייה, כפי שהופיע בדוח המבוקר, אינה עולה על 60% משיעור הכנסות העירייה בתקציב השוטף המפורטות באותו דוח, למעט הכנסות כאמור לכיסוי הגירעון המצטבר של העירייה והכנסות שנרשמו בשל הנחות מארנונה;</a:t>
            </a:r>
            <a:endParaRPr lang="he-IL" sz="500" dirty="0" smtClean="0"/>
          </a:p>
          <a:p>
            <a:pPr algn="r" rtl="1">
              <a:buNone/>
            </a:pPr>
            <a:r>
              <a:rPr lang="he-IL" sz="900" dirty="0" smtClean="0"/>
              <a:t>(3)   היחס בין ההכנסות העצמיות של העירייה לכלל הכנסותיה המפורטות בדוח השנתי המבוקר האחרון, למעט הכנסות כאמור לכיסוי הגירעון המצטבר והכנסות שנרשמו בשל הנחות מארנונה, עולה על 62.5%;</a:t>
            </a:r>
            <a:endParaRPr lang="he-IL" sz="500" dirty="0" smtClean="0"/>
          </a:p>
          <a:p>
            <a:pPr algn="r" rtl="1">
              <a:buNone/>
            </a:pPr>
            <a:r>
              <a:rPr lang="he-IL" sz="900" dirty="0" smtClean="0"/>
              <a:t>(4)   יתרת האשראי שקיבלה העירייה, שמועד פירעונו חל בתקופה שאינה עולה על שנה, למעט הלוואת שעה, כפי שהופיעה בדוח המבוקר השנתי האחרון, אינה עולה על 10% משיעור הכנסות העירייה בתקציב השוטף, למעט הכנסות כאמור לגיסוי הגירעון המצטבר של העירייה המפורטות באותו דוח והכנסות שנרשמו בשל הנחות מארנונה;</a:t>
            </a:r>
            <a:endParaRPr lang="he-IL" sz="500" dirty="0" smtClean="0"/>
          </a:p>
          <a:p>
            <a:pPr algn="r" rtl="1">
              <a:buNone/>
            </a:pPr>
            <a:r>
              <a:rPr lang="he-IL" sz="900" dirty="0" smtClean="0"/>
              <a:t>(5)   העירייה אינה זכאית למענק כללי לאיזון ממשרד הפנים ובשלוש השנים שקדמו לשנת הכספים לא צברה גירעון שוטף בכל אחת משנות הכספים האמורות על פי הדוחות המבוקרים לשנים אלה;</a:t>
            </a:r>
            <a:endParaRPr lang="he-IL" sz="500" dirty="0" smtClean="0"/>
          </a:p>
          <a:p>
            <a:pPr algn="r" rtl="1">
              <a:buNone/>
            </a:pPr>
            <a:r>
              <a:rPr lang="he-IL" sz="900" dirty="0" smtClean="0"/>
              <a:t>(6)   שיעור גביית הארנונה של העירייה בכל אחת משלוש השנים שקדמו לשנת הכספים ביחס לחיוב השוטף מארנונה באותם שנים, הוא 80% לפחות, על פי הדוחות המבוקרים לשנים אלה.</a:t>
            </a:r>
            <a:endParaRPr lang="he-IL" sz="500" dirty="0" smtClean="0"/>
          </a:p>
          <a:p>
            <a:pPr lvl="1" algn="r" rtl="1"/>
            <a:endParaRPr lang="en-US" sz="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sz="5400" dirty="0" smtClean="0"/>
              <a:t>למה ההגדרות הפורמליות לא מספיקות?</a:t>
            </a:r>
            <a:endParaRPr lang="en-US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1600"/>
            <a:ext cx="770603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הרחבה של ההגדרות הפורמליות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היקף ההכנסות הממשלתיות שמופנות לחינוך ורווחה</a:t>
            </a:r>
          </a:p>
          <a:p>
            <a:pPr algn="r" rtl="1"/>
            <a:r>
              <a:rPr lang="he-IL" dirty="0" smtClean="0"/>
              <a:t>יתרת חוב כוללת נמוכה</a:t>
            </a:r>
          </a:p>
          <a:p>
            <a:pPr algn="r" rtl="1"/>
            <a:r>
              <a:rPr lang="he-IL" dirty="0" smtClean="0"/>
              <a:t>ההכנסה מארנונה ממגורים שואפת להיות המרכיב הקטן בהכנסות מארנונה</a:t>
            </a:r>
          </a:p>
          <a:p>
            <a:pPr algn="r" rtl="1"/>
            <a:r>
              <a:rPr lang="he-IL" dirty="0" smtClean="0"/>
              <a:t>ההשקעה העצמית בתושב גבוהה ככל היותר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איך "מזהים" עיר חזקה?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ההכנסה העצמית בתקציב העצמי מהווה לפחות 65% מכלל ההכנסות</a:t>
            </a:r>
          </a:p>
          <a:p>
            <a:pPr algn="r" rtl="1"/>
            <a:r>
              <a:rPr lang="he-IL" dirty="0" smtClean="0"/>
              <a:t>מעל 90% מההכנסות מהמדינה מיועדות לחינוך ורווחה</a:t>
            </a:r>
          </a:p>
          <a:p>
            <a:pPr algn="r" rtl="1"/>
            <a:r>
              <a:rPr lang="he-IL" dirty="0" smtClean="0"/>
              <a:t>ההשקעה העצמית בתושב גבוהה (עד כדי 4,500 ש"ח לתושב)</a:t>
            </a:r>
          </a:p>
          <a:p>
            <a:pPr algn="r" rtl="1"/>
            <a:r>
              <a:rPr lang="he-IL" dirty="0" smtClean="0"/>
              <a:t>מרכיב ההכנסות מארנונה ממגורים נמוך מ-55% מכלל ההכנסות מארנונה</a:t>
            </a:r>
          </a:p>
          <a:p>
            <a:pPr algn="r" rtl="1"/>
            <a:r>
              <a:rPr lang="he-IL" dirty="0" smtClean="0"/>
              <a:t>יתרת הפיגורים ביחס לפוטנציאל ההכנסות מארנונה נמוכה מ-50%</a:t>
            </a:r>
          </a:p>
          <a:p>
            <a:pPr algn="r" rtl="1"/>
            <a:r>
              <a:rPr lang="he-IL" dirty="0" smtClean="0"/>
              <a:t>יחס חוב כולל להכנסה נמוך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הערים האיתנות והחזקות</a:t>
            </a:r>
            <a:endParaRPr lang="en-US" sz="5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0" y="1295400"/>
          <a:ext cx="4724400" cy="5728335"/>
        </p:xfrm>
        <a:graphic>
          <a:graphicData uri="http://schemas.openxmlformats.org/drawingml/2006/table">
            <a:tbl>
              <a:tblPr rtl="1"/>
              <a:tblGrid>
                <a:gridCol w="2270760"/>
                <a:gridCol w="2453640"/>
              </a:tblGrid>
              <a:tr h="521943">
                <a:tc>
                  <a:txBody>
                    <a:bodyPr/>
                    <a:lstStyle/>
                    <a:p>
                      <a:pPr marL="0" algn="ctr" rtl="1" eaLnBrk="1" fontAlgn="b" latinLnBrk="0" hangingPunct="1"/>
                      <a:r>
                        <a:rPr kumimoji="0" lang="he-IL" sz="20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ערים ומועצות מקומיות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מעמד בשנת 2014</a:t>
                      </a:r>
                      <a:endParaRPr lang="he-IL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נשר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משגשגת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נס ציונה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משגשגת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הרצלייה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רשות משגשגת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יהוד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רשות חזקה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הוד השרון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רשות חזקה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ראש העין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רשות חזקה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אשקלון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חזקה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חולון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חזקה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פתח תקווה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חזקה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אשדוד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חזקה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רמת גן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חזקה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באר שבע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חזקה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תל אביב יפו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רשות חזקה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כפר שמריהו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איתנה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עומר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איתנה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אבן יהודה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איתנה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כפר סבא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רשות איתנה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673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חיפה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רשות איתנה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988" y="2209800"/>
            <a:ext cx="4095482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sz="5400" dirty="0" smtClean="0"/>
              <a:t>האם מודיעין היא עיר איתנה?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80060" y="1300480"/>
            <a:ext cx="8641080" cy="3804920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ההכנסה העצמית בתקציב העצמי מהווה </a:t>
            </a:r>
            <a:r>
              <a:rPr lang="he-IL" dirty="0" smtClean="0"/>
              <a:t> - 55%-59%</a:t>
            </a:r>
            <a:endParaRPr lang="he-IL" dirty="0" smtClean="0"/>
          </a:p>
          <a:p>
            <a:pPr algn="r" rtl="1"/>
            <a:r>
              <a:rPr lang="he-IL" dirty="0" smtClean="0"/>
              <a:t>מעל </a:t>
            </a:r>
            <a:r>
              <a:rPr lang="he-IL" dirty="0" smtClean="0"/>
              <a:t>96% </a:t>
            </a:r>
            <a:r>
              <a:rPr lang="he-IL" dirty="0" smtClean="0"/>
              <a:t>מההכנסות מהמדינה מיועדות לחינוך ורווחה</a:t>
            </a:r>
          </a:p>
          <a:p>
            <a:pPr algn="r" rtl="1"/>
            <a:r>
              <a:rPr lang="he-IL" dirty="0" smtClean="0"/>
              <a:t>ההשקעה העצמית בתושב </a:t>
            </a:r>
            <a:r>
              <a:rPr lang="he-IL" dirty="0" smtClean="0"/>
              <a:t>2,251 ש"ח לתושב</a:t>
            </a:r>
            <a:endParaRPr lang="he-IL" dirty="0" smtClean="0"/>
          </a:p>
          <a:p>
            <a:pPr algn="r" rtl="1"/>
            <a:r>
              <a:rPr lang="he-IL" dirty="0" smtClean="0"/>
              <a:t>מרכיב ההכנסות מארנונה ממגורים </a:t>
            </a:r>
            <a:r>
              <a:rPr lang="he-IL" dirty="0" smtClean="0"/>
              <a:t>- 68% </a:t>
            </a:r>
            <a:r>
              <a:rPr lang="he-IL" dirty="0" smtClean="0"/>
              <a:t>מכלל ההכנסות מארנונה</a:t>
            </a:r>
          </a:p>
          <a:p>
            <a:pPr algn="r" rtl="1"/>
            <a:r>
              <a:rPr lang="he-IL" dirty="0" smtClean="0"/>
              <a:t>יתרת הפיגורים ביחס לפוטנציאל ההכנסות מארנונה </a:t>
            </a:r>
            <a:r>
              <a:rPr lang="he-IL" dirty="0" smtClean="0"/>
              <a:t>– פחות מ-10%</a:t>
            </a:r>
            <a:endParaRPr lang="he-IL" dirty="0" smtClean="0"/>
          </a:p>
          <a:p>
            <a:pPr algn="r" rtl="1"/>
            <a:r>
              <a:rPr lang="he-IL" dirty="0" smtClean="0"/>
              <a:t>יחס חוב כולל להכנסה </a:t>
            </a:r>
            <a:r>
              <a:rPr lang="he-IL" dirty="0" smtClean="0"/>
              <a:t>– 5%</a:t>
            </a:r>
            <a:endParaRPr lang="en-US" dirty="0" smtClean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5105400"/>
            <a:ext cx="8641080" cy="1219200"/>
          </a:xfrm>
          <a:prstGeom prst="rect">
            <a:avLst/>
          </a:prstGeom>
        </p:spPr>
        <p:txBody>
          <a:bodyPr vert="horz" lIns="96661" tIns="48331" rIns="96661" bIns="48331">
            <a:normAutofit/>
          </a:bodyPr>
          <a:lstStyle/>
          <a:p>
            <a:pPr marL="289984" marR="0" lvl="0" indent="-289984" algn="r" defTabSz="914400" rtl="1" eaLnBrk="1" fontAlgn="auto" latinLnBrk="0" hangingPunct="1">
              <a:lnSpc>
                <a:spcPct val="100000"/>
              </a:lnSpc>
              <a:spcBef>
                <a:spcPts val="634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he-I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74% משטח</a:t>
            </a:r>
            <a:r>
              <a:rPr kumimoji="0" lang="he-IL" sz="2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הבנוי בעיר הוא למגורים, 8.5% מיועד לתעסוקה שמניבה ארנונה גבוהה.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3856</TotalTime>
  <Words>514</Words>
  <Application>Microsoft Office PowerPoint</Application>
  <PresentationFormat>Custom</PresentationFormat>
  <Paragraphs>99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Origin</vt:lpstr>
      <vt:lpstr> המדד המוניציפלי</vt:lpstr>
      <vt:lpstr>מושגים</vt:lpstr>
      <vt:lpstr>עוד קצת מושגים</vt:lpstr>
      <vt:lpstr>מה מאפיין עיר חזקה?</vt:lpstr>
      <vt:lpstr>מה מאפיין עיר חזקה?</vt:lpstr>
      <vt:lpstr>מה מאפיין עיר חזקה?</vt:lpstr>
      <vt:lpstr>מה מאפיין עיר חזקה?</vt:lpstr>
      <vt:lpstr>הגדרות "פורמליות" לחוזק של רשות</vt:lpstr>
      <vt:lpstr>למה ההגדרות הפורמליות לא מספיקות?</vt:lpstr>
      <vt:lpstr>הרחבה של ההגדרות הפורמליות</vt:lpstr>
      <vt:lpstr>איך "מזהים" עיר חזקה?</vt:lpstr>
      <vt:lpstr>הערים האיתנות והחזקות</vt:lpstr>
      <vt:lpstr>האם מודיעין היא עיר איתנה?</vt:lpstr>
    </vt:vector>
  </TitlesOfParts>
  <Company>Honeywell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ניתוח רשויות לפי המדד המונציפאלי</dc:title>
  <dc:creator>יוגב שרביט</dc:creator>
  <cp:lastModifiedBy>Yogev Sharvit</cp:lastModifiedBy>
  <cp:revision>196</cp:revision>
  <dcterms:created xsi:type="dcterms:W3CDTF">2012-10-24T18:37:49Z</dcterms:created>
  <dcterms:modified xsi:type="dcterms:W3CDTF">2015-06-04T07:02:37Z</dcterms:modified>
</cp:coreProperties>
</file>