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saveSubsetFonts="1">
  <p:sldMasterIdLst>
    <p:sldMasterId id="2147484259" r:id="rId1"/>
  </p:sldMasterIdLst>
  <p:notesMasterIdLst>
    <p:notesMasterId r:id="rId24"/>
  </p:notesMasterIdLst>
  <p:sldIdLst>
    <p:sldId id="256" r:id="rId2"/>
    <p:sldId id="266" r:id="rId3"/>
    <p:sldId id="287" r:id="rId4"/>
    <p:sldId id="275" r:id="rId5"/>
    <p:sldId id="278" r:id="rId6"/>
    <p:sldId id="290" r:id="rId7"/>
    <p:sldId id="291" r:id="rId8"/>
    <p:sldId id="279" r:id="rId9"/>
    <p:sldId id="280" r:id="rId10"/>
    <p:sldId id="283" r:id="rId11"/>
    <p:sldId id="293" r:id="rId12"/>
    <p:sldId id="294" r:id="rId13"/>
    <p:sldId id="300" r:id="rId14"/>
    <p:sldId id="282" r:id="rId15"/>
    <p:sldId id="301" r:id="rId16"/>
    <p:sldId id="274" r:id="rId17"/>
    <p:sldId id="271" r:id="rId18"/>
    <p:sldId id="295" r:id="rId19"/>
    <p:sldId id="299" r:id="rId20"/>
    <p:sldId id="277" r:id="rId21"/>
    <p:sldId id="286" r:id="rId22"/>
    <p:sldId id="302" r:id="rId23"/>
  </p:sldIdLst>
  <p:sldSz cx="9601200" cy="7315200"/>
  <p:notesSz cx="7315200" cy="9601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82600" indent="-25400"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65200" indent="-50800"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449388" indent="-77788"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931988" indent="-103188"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EAEAEA"/>
    <a:srgbClr val="F5F5F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12" autoAdjust="0"/>
    <p:restoredTop sz="90681" autoAdjust="0"/>
  </p:normalViewPr>
  <p:slideViewPr>
    <p:cSldViewPr>
      <p:cViewPr>
        <p:scale>
          <a:sx n="66" d="100"/>
          <a:sy n="66" d="100"/>
        </p:scale>
        <p:origin x="-1188" y="-702"/>
      </p:cViewPr>
      <p:guideLst>
        <p:guide orient="horz" pos="2304"/>
        <p:guide pos="3024"/>
      </p:guideLst>
    </p:cSldViewPr>
  </p:slideViewPr>
  <p:outlineViewPr>
    <p:cViewPr>
      <p:scale>
        <a:sx n="33" d="100"/>
        <a:sy n="33" d="100"/>
      </p:scale>
      <p:origin x="0" y="26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691" cy="479733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859" y="0"/>
            <a:ext cx="3170691" cy="479733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r">
              <a:defRPr sz="1200"/>
            </a:lvl1pPr>
          </a:lstStyle>
          <a:p>
            <a:pPr>
              <a:defRPr/>
            </a:pPr>
            <a:fld id="{F13D2014-5825-48D4-B5D3-9598D3A44CD4}" type="datetimeFigureOut">
              <a:rPr lang="en-US"/>
              <a:pPr>
                <a:defRPr/>
              </a:pPr>
              <a:t>05-Aug-15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95400" y="720725"/>
            <a:ext cx="47244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1" tIns="47316" rIns="94631" bIns="47316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191" y="4559916"/>
            <a:ext cx="5852820" cy="4320867"/>
          </a:xfrm>
          <a:prstGeom prst="rect">
            <a:avLst/>
          </a:prstGeom>
        </p:spPr>
        <p:txBody>
          <a:bodyPr vert="horz" lIns="94631" tIns="47316" rIns="94631" bIns="4731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830"/>
            <a:ext cx="3170691" cy="479733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859" y="9119830"/>
            <a:ext cx="3170691" cy="479733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r">
              <a:defRPr sz="1200"/>
            </a:lvl1pPr>
          </a:lstStyle>
          <a:p>
            <a:pPr>
              <a:defRPr/>
            </a:pPr>
            <a:fld id="{A03F3406-27D0-4D38-A13F-539C63AEC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86099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בכדי</a:t>
            </a:r>
            <a:r>
              <a:rPr lang="he-IL" baseline="0" dirty="0" smtClean="0"/>
              <a:t> להבין את הפערי הידע של התושבים על הרשויות צריך להבין איזה מידע גלוי יש לתושבים על הרשויות</a:t>
            </a:r>
          </a:p>
          <a:p>
            <a:r>
              <a:rPr lang="he-IL" baseline="0" dirty="0" smtClean="0"/>
              <a:t>המידע הכמותי הוא סינית לרוב התושבים</a:t>
            </a:r>
          </a:p>
          <a:p>
            <a:r>
              <a:rPr lang="he-IL" baseline="0" dirty="0" smtClean="0"/>
              <a:t>המידע מעובד הוא לרוב מוטה</a:t>
            </a:r>
          </a:p>
          <a:p>
            <a:r>
              <a:rPr lang="he-IL" baseline="0" dirty="0" smtClean="0"/>
              <a:t>ובאופן כללי אין לנו זמן ושכבר יש לנו בעיה אנחנו לרוב לבד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3F3406-27D0-4D38-A13F-539C63AEC87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לנוכח הפער</a:t>
            </a:r>
            <a:r>
              <a:rPr lang="he-IL" baseline="0" dirty="0" smtClean="0"/>
              <a:t> שקיים, אני מנסה להגיע למירב המידע שיאפשר לי לתת תמונה מלאה, החל מהגדרות ומונחים ועד לנתונים מורכבים שדורשים מיומנות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3F3406-27D0-4D38-A13F-539C63AEC87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גם להגיע למידע זו</a:t>
            </a:r>
            <a:r>
              <a:rPr lang="he-IL" baseline="0" dirty="0" smtClean="0"/>
              <a:t> משימה לא פשוטה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3F3406-27D0-4D38-A13F-539C63AEC87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80160" y="4145280"/>
            <a:ext cx="7200900" cy="1056640"/>
          </a:xfrm>
        </p:spPr>
        <p:txBody>
          <a:bodyPr anchor="t" anchorCtr="0"/>
          <a:lstStyle>
            <a:lvl1pPr algn="r">
              <a:defRPr sz="34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80160" y="5466080"/>
            <a:ext cx="7200900" cy="568960"/>
          </a:xfrm>
        </p:spPr>
        <p:txBody>
          <a:bodyPr/>
          <a:lstStyle>
            <a:lvl1pPr marL="0" indent="0" algn="r">
              <a:buNone/>
              <a:defRPr sz="2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83306" indent="0" algn="ctr">
              <a:buNone/>
            </a:lvl2pPr>
            <a:lvl3pPr marL="966612" indent="0" algn="ctr">
              <a:buNone/>
            </a:lvl3pPr>
            <a:lvl4pPr marL="1449918" indent="0" algn="ctr">
              <a:buNone/>
            </a:lvl4pPr>
            <a:lvl5pPr marL="1933224" indent="0" algn="ctr">
              <a:buNone/>
            </a:lvl5pPr>
            <a:lvl6pPr marL="2416531" indent="0" algn="ctr">
              <a:buNone/>
            </a:lvl6pPr>
            <a:lvl7pPr marL="2899837" indent="0" algn="ctr">
              <a:buNone/>
            </a:lvl7pPr>
            <a:lvl8pPr marL="3383143" indent="0" algn="ctr">
              <a:buNone/>
            </a:lvl8pPr>
            <a:lvl9pPr marL="3866449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20840" y="6778752"/>
            <a:ext cx="2400300" cy="390144"/>
          </a:xfrm>
        </p:spPr>
        <p:txBody>
          <a:bodyPr/>
          <a:lstStyle>
            <a:lvl1pPr>
              <a:defRPr sz="1500"/>
            </a:lvl1pPr>
          </a:lstStyle>
          <a:p>
            <a:fld id="{9075E6D4-AB53-4767-9AC9-F5F431D85CEE}" type="datetimeFigureOut">
              <a:rPr lang="en-US" smtClean="0"/>
              <a:pPr/>
              <a:t>05-Aug-15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043580" y="6778752"/>
            <a:ext cx="3648456" cy="390144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76960" y="6778752"/>
            <a:ext cx="1280160" cy="390144"/>
          </a:xfrm>
        </p:spPr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50119" y="3891280"/>
            <a:ext cx="7680960" cy="1365504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60120" y="5384800"/>
            <a:ext cx="7680960" cy="73152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50119" y="3891280"/>
            <a:ext cx="240030" cy="1365504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60120" y="5384800"/>
            <a:ext cx="240030" cy="73152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05-Aug-15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80060" y="1300480"/>
            <a:ext cx="8641080" cy="526694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3169920"/>
            <a:ext cx="7200900" cy="1137920"/>
          </a:xfrm>
        </p:spPr>
        <p:txBody>
          <a:bodyPr anchor="t" anchorCtr="0"/>
          <a:lstStyle>
            <a:lvl1pPr algn="r">
              <a:buNone/>
              <a:defRPr sz="34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0170" y="4551680"/>
            <a:ext cx="7120890" cy="1219200"/>
          </a:xfrm>
        </p:spPr>
        <p:txBody>
          <a:bodyPr anchor="t" anchorCtr="0"/>
          <a:lstStyle>
            <a:lvl1pPr marL="0" indent="0" algn="r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0840" y="6778752"/>
            <a:ext cx="2400300" cy="390144"/>
          </a:xfrm>
        </p:spPr>
        <p:txBody>
          <a:bodyPr/>
          <a:lstStyle/>
          <a:p>
            <a:fld id="{9075E6D4-AB53-4767-9AC9-F5F431D85CEE}" type="datetimeFigureOut">
              <a:rPr lang="en-US" smtClean="0"/>
              <a:pPr/>
              <a:t>05-Aug-15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3580" y="6778752"/>
            <a:ext cx="3648456" cy="3901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340" y="6778752"/>
            <a:ext cx="1597000" cy="390144"/>
          </a:xfrm>
        </p:spPr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60120" y="3007360"/>
            <a:ext cx="7680960" cy="1365504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60120" y="3007360"/>
            <a:ext cx="240030" cy="1365504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43840"/>
            <a:ext cx="8641080" cy="9753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05-Aug-15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80060" y="1300480"/>
            <a:ext cx="4243730" cy="526694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63808" y="1297229"/>
            <a:ext cx="4243730" cy="526694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43840"/>
            <a:ext cx="8641080" cy="97536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371600"/>
            <a:ext cx="4242197" cy="731520"/>
          </a:xfrm>
          <a:noFill/>
          <a:ln>
            <a:noFill/>
          </a:ln>
        </p:spPr>
        <p:txBody>
          <a:bodyPr lIns="96661" anchor="b" anchorCtr="0">
            <a:noAutofit/>
          </a:bodyPr>
          <a:lstStyle>
            <a:lvl1pPr marL="0" indent="0">
              <a:buNone/>
              <a:defRPr sz="2500" b="1">
                <a:solidFill>
                  <a:schemeClr val="accent2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880610" y="1381760"/>
            <a:ext cx="4243864" cy="731520"/>
          </a:xfrm>
          <a:noFill/>
          <a:ln>
            <a:noFill/>
          </a:ln>
        </p:spPr>
        <p:txBody>
          <a:bodyPr lIns="96661" anchor="b" anchorCtr="0"/>
          <a:lstStyle>
            <a:lvl1pPr marL="0" indent="0">
              <a:buNone/>
              <a:defRPr sz="2500" b="1">
                <a:solidFill>
                  <a:schemeClr val="accent2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05-Aug-15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0060" y="2275840"/>
            <a:ext cx="4240530" cy="430784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80610" y="2275840"/>
            <a:ext cx="4240530" cy="430784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43840"/>
            <a:ext cx="8641080" cy="9753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05-Aug-15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05-Aug-15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0830" y="325120"/>
            <a:ext cx="2640330" cy="894080"/>
          </a:xfrm>
        </p:spPr>
        <p:txBody>
          <a:bodyPr anchor="b" anchorCtr="0">
            <a:noAutofit/>
          </a:bodyPr>
          <a:lstStyle>
            <a:lvl1pPr algn="l">
              <a:buNone/>
              <a:defRPr sz="21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640830" y="1300480"/>
            <a:ext cx="2640330" cy="5166361"/>
          </a:xfrm>
        </p:spPr>
        <p:txBody>
          <a:bodyPr/>
          <a:lstStyle>
            <a:lvl1pPr marL="0" indent="0">
              <a:lnSpc>
                <a:spcPts val="2326"/>
              </a:lnSpc>
              <a:spcAft>
                <a:spcPts val="1057"/>
              </a:spcAft>
              <a:buNone/>
              <a:defRPr sz="1700">
                <a:solidFill>
                  <a:schemeClr val="tx2"/>
                </a:solidFill>
              </a:defRPr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05-Aug-15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268385" y="3545840"/>
            <a:ext cx="6437376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20040" y="325120"/>
            <a:ext cx="6000750" cy="6096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34247"/>
            <a:ext cx="8641080" cy="719667"/>
          </a:xfrm>
          <a:ln>
            <a:solidFill>
              <a:schemeClr val="accent1"/>
            </a:solidFill>
          </a:ln>
        </p:spPr>
        <p:txBody>
          <a:bodyPr lIns="289984" anchor="ctr"/>
          <a:lstStyle>
            <a:lvl1pPr algn="r">
              <a:buNone/>
              <a:defRPr sz="21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0060" y="2032000"/>
            <a:ext cx="8641080" cy="4554931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34"/>
              </a:spcBef>
              <a:buNone/>
              <a:defRPr sz="34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" y="1300480"/>
            <a:ext cx="8641080" cy="568960"/>
          </a:xfrm>
        </p:spPr>
        <p:txBody>
          <a:bodyPr anchor="ctr" anchorCtr="0"/>
          <a:lstStyle>
            <a:lvl1pPr marL="0" indent="0" algn="l">
              <a:buFontTx/>
              <a:buNone/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05-Aug-15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80060" y="534246"/>
            <a:ext cx="192024" cy="7315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05-Aug-15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292948"/>
            <a:ext cx="2160270" cy="6241627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292948"/>
            <a:ext cx="6320790" cy="6241627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05-Aug-15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762319" y="3415415"/>
            <a:ext cx="6242304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88950" y="6705600"/>
            <a:ext cx="8623300" cy="433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ctr" eaLnBrk="0" hangingPunct="0">
              <a:lnSpc>
                <a:spcPct val="85000"/>
              </a:lnSpc>
              <a:defRPr/>
            </a:pPr>
            <a:r>
              <a:rPr lang="en-US" sz="2500" b="0" i="1" dirty="0">
                <a:solidFill>
                  <a:srgbClr val="DC241F"/>
                </a:solidFill>
                <a:latin typeface="Arial Black" pitchFamily="34" charset="0"/>
                <a:cs typeface="+mn-cs"/>
              </a:rPr>
              <a:t> </a:t>
            </a:r>
            <a:endParaRPr lang="en-US" sz="3000" b="0" i="1" dirty="0">
              <a:solidFill>
                <a:srgbClr val="DC241F"/>
              </a:solidFill>
              <a:latin typeface="Arial Black" pitchFamily="34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742" y="1058334"/>
            <a:ext cx="8397716" cy="55710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483306" indent="-177884">
              <a:defRPr>
                <a:latin typeface="+mn-lt"/>
              </a:defRPr>
            </a:lvl2pPr>
            <a:lvl3pPr marL="729994" indent="-177884">
              <a:defRPr>
                <a:latin typeface="+mn-lt"/>
              </a:defRPr>
            </a:lvl3pPr>
            <a:lvl4pPr marL="966612" indent="-177884">
              <a:defRPr>
                <a:latin typeface="+mn-lt"/>
              </a:defRPr>
            </a:lvl4pPr>
            <a:lvl5pPr marL="1144496" indent="-177884">
              <a:defRPr sz="15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39713" y="893763"/>
            <a:ext cx="9121775" cy="6176962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5655" tIns="46988" rIns="95655" bIns="46988"/>
          <a:lstStyle/>
          <a:p>
            <a:pPr defTabSz="966612" eaLnBrk="0" hangingPunct="0">
              <a:lnSpc>
                <a:spcPct val="110000"/>
              </a:lnSpc>
              <a:defRPr/>
            </a:pPr>
            <a:endParaRPr lang="en-US" dirty="0">
              <a:cs typeface="+mn-cs"/>
            </a:endParaRP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4797425" y="893763"/>
            <a:ext cx="0" cy="6176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5655" tIns="46988" rIns="95655" bIns="46988"/>
          <a:lstStyle/>
          <a:p>
            <a:pPr eaLnBrk="0" hangingPunct="0">
              <a:lnSpc>
                <a:spcPct val="110000"/>
              </a:lnSpc>
              <a:defRPr/>
            </a:pPr>
            <a:endParaRPr lang="en-US">
              <a:cs typeface="+mn-cs"/>
            </a:endParaRPr>
          </a:p>
        </p:txBody>
      </p:sp>
      <p:cxnSp>
        <p:nvCxnSpPr>
          <p:cNvPr id="9" name="Straight Connector 11"/>
          <p:cNvCxnSpPr>
            <a:cxnSpLocks noChangeShapeType="1"/>
          </p:cNvCxnSpPr>
          <p:nvPr/>
        </p:nvCxnSpPr>
        <p:spPr bwMode="auto">
          <a:xfrm>
            <a:off x="239713" y="3981450"/>
            <a:ext cx="9121775" cy="158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91742" y="113454"/>
            <a:ext cx="8397716" cy="49953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0040" y="4064000"/>
            <a:ext cx="4400550" cy="2926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424572" indent="-177884"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 marL="602455" indent="-177884"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788729" indent="-186275"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966612" indent="-177884">
              <a:defRPr lang="en-US" sz="15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quarter" idx="10"/>
          </p:nvPr>
        </p:nvSpPr>
        <p:spPr>
          <a:xfrm>
            <a:off x="320040" y="975360"/>
            <a:ext cx="4400550" cy="2926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542042" indent="-177884">
              <a:defRPr>
                <a:latin typeface="+mn-lt"/>
              </a:defRPr>
            </a:lvl2pPr>
            <a:lvl3pPr marL="729994" indent="-177884"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907878" indent="-186275">
              <a:defRPr>
                <a:latin typeface="+mn-lt"/>
              </a:defRPr>
            </a:lvl4pPr>
            <a:lvl5pPr marL="1085761" indent="-177884">
              <a:defRPr sz="15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sz="quarter" idx="11"/>
          </p:nvPr>
        </p:nvSpPr>
        <p:spPr>
          <a:xfrm>
            <a:off x="4880610" y="975360"/>
            <a:ext cx="4400550" cy="2926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542042" indent="-177884"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 marL="602455" indent="-177884"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788729" indent="-186275"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966612" indent="-177884">
              <a:defRPr lang="en-US" sz="15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quarter" idx="12"/>
          </p:nvPr>
        </p:nvSpPr>
        <p:spPr>
          <a:xfrm>
            <a:off x="4880610" y="4064000"/>
            <a:ext cx="4400550" cy="2926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424572" indent="-177884"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 marL="602455" indent="-177884"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788729" indent="-186275"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966612" indent="-177884">
              <a:defRPr lang="en-US" sz="15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1741" y="1058334"/>
            <a:ext cx="4118848" cy="55710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2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1262063" indent="-228600">
              <a:defRPr lang="en-US" sz="1500" baseline="0" dirty="0">
                <a:solidFill>
                  <a:schemeClr val="tx1"/>
                </a:solidFill>
                <a:latin typeface="+mn-lt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0609" y="1058334"/>
            <a:ext cx="4118849" cy="55710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2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2462213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lang="en-US" sz="1500" baseline="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-up hor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1740" y="1058334"/>
            <a:ext cx="8399859" cy="24754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2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2462213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lang="en-US" sz="1500" baseline="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1740" y="3762376"/>
            <a:ext cx="8379858" cy="28670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2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1028700" marR="0" indent="-127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500" baseline="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-up, 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742" y="113454"/>
            <a:ext cx="8397716" cy="49953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91741" y="1058334"/>
            <a:ext cx="4118848" cy="5494866"/>
          </a:xfrm>
          <a:prstGeom prst="rect">
            <a:avLst/>
          </a:prstGeom>
        </p:spPr>
        <p:txBody>
          <a:bodyPr>
            <a:normAutofit/>
          </a:bodyPr>
          <a:lstStyle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1028700" marR="0" indent="-127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500" baseline="0" dirty="0" smtClean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870609" y="1058334"/>
            <a:ext cx="4118849" cy="549486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/>
          <p:cNvSpPr>
            <a:spLocks/>
          </p:cNvSpPr>
          <p:nvPr/>
        </p:nvSpPr>
        <p:spPr bwMode="auto">
          <a:xfrm>
            <a:off x="3175" y="4708525"/>
            <a:ext cx="9598025" cy="488950"/>
          </a:xfrm>
          <a:custGeom>
            <a:avLst/>
            <a:gdLst/>
            <a:ahLst/>
            <a:cxnLst>
              <a:cxn ang="0">
                <a:pos x="0" y="314"/>
              </a:cxn>
              <a:cxn ang="0">
                <a:pos x="2879" y="0"/>
              </a:cxn>
              <a:cxn ang="0">
                <a:pos x="5758" y="314"/>
              </a:cxn>
            </a:cxnLst>
            <a:rect l="0" t="0" r="r" b="b"/>
            <a:pathLst>
              <a:path w="5758" h="314">
                <a:moveTo>
                  <a:pt x="0" y="314"/>
                </a:moveTo>
                <a:cubicBezTo>
                  <a:pt x="959" y="157"/>
                  <a:pt x="1919" y="0"/>
                  <a:pt x="2879" y="0"/>
                </a:cubicBezTo>
                <a:cubicBezTo>
                  <a:pt x="3839" y="0"/>
                  <a:pt x="4798" y="157"/>
                  <a:pt x="5758" y="314"/>
                </a:cubicBezTo>
              </a:path>
            </a:pathLst>
          </a:custGeom>
          <a:solidFill>
            <a:srgbClr val="C3C8CD"/>
          </a:solidFill>
          <a:ln w="9525">
            <a:noFill/>
            <a:round/>
            <a:headEnd/>
            <a:tailEnd/>
          </a:ln>
          <a:effectLst/>
        </p:spPr>
        <p:txBody>
          <a:bodyPr lIns="96661" tIns="48331" rIns="96661" bIns="48331"/>
          <a:lstStyle/>
          <a:p>
            <a:pPr eaLnBrk="0" hangingPunct="0">
              <a:lnSpc>
                <a:spcPct val="110000"/>
              </a:lnSpc>
              <a:defRPr/>
            </a:pPr>
            <a:endParaRPr lang="en-US">
              <a:cs typeface="+mn-cs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175" y="5197475"/>
            <a:ext cx="9598025" cy="2117725"/>
          </a:xfrm>
          <a:prstGeom prst="rect">
            <a:avLst/>
          </a:prstGeom>
          <a:solidFill>
            <a:srgbClr val="C3C8CD"/>
          </a:solidFill>
          <a:ln w="12699">
            <a:noFill/>
            <a:miter lim="800000"/>
            <a:headEnd/>
            <a:tailEnd/>
          </a:ln>
          <a:effectLst/>
        </p:spPr>
        <p:txBody>
          <a:bodyPr wrap="none" lIns="95655" tIns="46988" rIns="95655" bIns="46988" anchor="ctr"/>
          <a:lstStyle/>
          <a:p>
            <a:pPr algn="ctr" eaLnBrk="0" hangingPunct="0">
              <a:lnSpc>
                <a:spcPct val="110000"/>
              </a:lnSpc>
              <a:defRPr/>
            </a:pPr>
            <a:endParaRPr lang="en-US">
              <a:cs typeface="+mn-cs"/>
            </a:endParaRPr>
          </a:p>
        </p:txBody>
      </p:sp>
      <p:pic>
        <p:nvPicPr>
          <p:cNvPr id="4" name="Picture 18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3088" y="1676400"/>
            <a:ext cx="5900737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9"/>
          <p:cNvSpPr>
            <a:spLocks noChangeArrowheads="1"/>
          </p:cNvSpPr>
          <p:nvPr/>
        </p:nvSpPr>
        <p:spPr bwMode="auto">
          <a:xfrm>
            <a:off x="3162300" y="3535363"/>
            <a:ext cx="32766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655" tIns="46988" rIns="95655" bIns="46988" anchor="ctr">
            <a:spAutoFit/>
          </a:bodyPr>
          <a:lstStyle/>
          <a:p>
            <a:pPr algn="r" eaLnBrk="0" hangingPunct="0">
              <a:defRPr/>
            </a:pPr>
            <a:r>
              <a:rPr lang="en-US" sz="2500" dirty="0">
                <a:cs typeface="+mn-cs"/>
              </a:rPr>
              <a:t> </a:t>
            </a:r>
            <a:r>
              <a:rPr lang="en-US" sz="2400" dirty="0">
                <a:cs typeface="+mn-cs"/>
              </a:rPr>
              <a:t>www.honeywell.com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80060" y="162560"/>
            <a:ext cx="8641080" cy="1056640"/>
          </a:xfrm>
          <a:prstGeom prst="rect">
            <a:avLst/>
          </a:prstGeom>
        </p:spPr>
        <p:txBody>
          <a:bodyPr vert="horz" lIns="96661" tIns="48331" rIns="96661" bIns="48331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80060" y="1300480"/>
            <a:ext cx="8641080" cy="5237683"/>
          </a:xfrm>
          <a:prstGeom prst="rect">
            <a:avLst/>
          </a:prstGeom>
        </p:spPr>
        <p:txBody>
          <a:bodyPr vert="horz" lIns="96661" tIns="48331" rIns="96661" bIns="48331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720840" y="6780107"/>
            <a:ext cx="2403500" cy="390144"/>
          </a:xfrm>
          <a:prstGeom prst="rect">
            <a:avLst/>
          </a:prstGeom>
        </p:spPr>
        <p:txBody>
          <a:bodyPr vert="horz" lIns="96661" tIns="48331" rIns="96661" bIns="48331"/>
          <a:lstStyle>
            <a:lvl1pPr algn="l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fld id="{9075E6D4-AB53-4767-9AC9-F5F431D85CEE}" type="datetimeFigureOut">
              <a:rPr lang="en-US" smtClean="0"/>
              <a:pPr/>
              <a:t>05-Aug-15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3580" y="6780107"/>
            <a:ext cx="3680460" cy="390144"/>
          </a:xfrm>
          <a:prstGeom prst="rect">
            <a:avLst/>
          </a:prstGeom>
        </p:spPr>
        <p:txBody>
          <a:bodyPr vert="horz" lIns="96661" tIns="48331" rIns="96661" bIns="48331"/>
          <a:lstStyle>
            <a:lvl1pPr algn="r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43280" y="6780107"/>
            <a:ext cx="2080260" cy="390144"/>
          </a:xfrm>
          <a:prstGeom prst="rect">
            <a:avLst/>
          </a:prstGeom>
        </p:spPr>
        <p:txBody>
          <a:bodyPr vert="horz" lIns="96661" tIns="48331" rIns="96661" bIns="48331"/>
          <a:lstStyle>
            <a:lvl1pPr algn="l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80060" y="121920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  <p:sldLayoutId id="2147484262" r:id="rId3"/>
    <p:sldLayoutId id="2147484263" r:id="rId4"/>
    <p:sldLayoutId id="2147484264" r:id="rId5"/>
    <p:sldLayoutId id="2147484265" r:id="rId6"/>
    <p:sldLayoutId id="2147484266" r:id="rId7"/>
    <p:sldLayoutId id="2147484267" r:id="rId8"/>
    <p:sldLayoutId id="2147484268" r:id="rId9"/>
    <p:sldLayoutId id="2147484269" r:id="rId10"/>
    <p:sldLayoutId id="2147484270" r:id="rId11"/>
    <p:sldLayoutId id="2147484056" r:id="rId12"/>
    <p:sldLayoutId id="2147484057" r:id="rId13"/>
    <p:sldLayoutId id="2147484058" r:id="rId14"/>
    <p:sldLayoutId id="2147484059" r:id="rId15"/>
    <p:sldLayoutId id="2147484060" r:id="rId16"/>
    <p:sldLayoutId id="2147484061" r:id="rId17"/>
    <p:sldLayoutId id="2147484062" r:id="rId18"/>
  </p:sldLayoutIdLst>
  <p:txStyles>
    <p:titleStyle>
      <a:lvl1pPr algn="l" rtl="0" eaLnBrk="1" latinLnBrk="0" hangingPunct="1">
        <a:spcBef>
          <a:spcPct val="0"/>
        </a:spcBef>
        <a:buNone/>
        <a:defRPr kumimoji="0" sz="3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9984" indent="-289984" algn="l" rtl="0" eaLnBrk="1" latinLnBrk="0" hangingPunct="1">
        <a:spcBef>
          <a:spcPts val="634"/>
        </a:spcBef>
        <a:buClr>
          <a:schemeClr val="accent1"/>
        </a:buClr>
        <a:buSzPct val="76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79967" indent="-289984" algn="l" rtl="0" eaLnBrk="1" latinLnBrk="0" hangingPunct="1">
        <a:spcBef>
          <a:spcPts val="529"/>
        </a:spcBef>
        <a:buClr>
          <a:schemeClr val="accent2"/>
        </a:buClr>
        <a:buSzPct val="76000"/>
        <a:buFont typeface="Wingdings 3"/>
        <a:buChar char="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69951" indent="-241653" algn="l" rtl="0" eaLnBrk="1" latinLnBrk="0" hangingPunct="1">
        <a:spcBef>
          <a:spcPts val="529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59935" indent="-241653" algn="l" rtl="0" eaLnBrk="1" latinLnBrk="0" hangingPunct="1">
        <a:spcBef>
          <a:spcPts val="423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449918" indent="-241653" algn="l" rtl="0" eaLnBrk="1" latinLnBrk="0" hangingPunct="1">
        <a:spcBef>
          <a:spcPts val="317"/>
        </a:spcBef>
        <a:buClr>
          <a:schemeClr val="accent2"/>
        </a:buClr>
        <a:buSzPct val="70000"/>
        <a:buFont typeface="Wingdings"/>
        <a:buChar char="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1739902" indent="-193322" algn="l" rtl="0" eaLnBrk="1" latinLnBrk="0" hangingPunct="1">
        <a:spcBef>
          <a:spcPts val="317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7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933224" indent="-193322" algn="l" rtl="0" eaLnBrk="1" latinLnBrk="0" hangingPunct="1">
        <a:spcBef>
          <a:spcPts val="317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5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126547" indent="-193322" algn="l" rtl="0" eaLnBrk="1" latinLnBrk="0" hangingPunct="1">
        <a:spcBef>
          <a:spcPts val="317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5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319869" indent="-193322" algn="l" rtl="0" eaLnBrk="1" latinLnBrk="0" hangingPunct="1">
        <a:spcBef>
          <a:spcPts val="317"/>
        </a:spcBef>
        <a:buClr>
          <a:srgbClr val="9FB8CD"/>
        </a:buClr>
        <a:buSzPct val="75000"/>
        <a:buFont typeface="Wingdings 3"/>
        <a:buChar char=""/>
        <a:defRPr kumimoji="0" lang="en-US" sz="13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Munindex" TargetMode="External"/><Relationship Id="rId2" Type="http://schemas.openxmlformats.org/officeDocument/2006/relationships/hyperlink" Target="http://muni-index.co.il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Yogev.sharvit@yahoo.co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ctrTitle"/>
          </p:nvPr>
        </p:nvSpPr>
        <p:spPr>
          <a:xfrm>
            <a:off x="1409700" y="5420360"/>
            <a:ext cx="7200900" cy="675640"/>
          </a:xfrm>
        </p:spPr>
        <p:txBody>
          <a:bodyPr/>
          <a:lstStyle/>
          <a:p>
            <a:pPr rtl="1" eaLnBrk="1" hangingPunct="1"/>
            <a:r>
              <a:rPr lang="he-IL" dirty="0" smtClean="0"/>
              <a:t> יוגב שרביט – המדד המוניציפלי</a:t>
            </a:r>
            <a:endParaRPr lang="en-US" dirty="0" smtClean="0"/>
          </a:p>
        </p:txBody>
      </p:sp>
      <p:sp>
        <p:nvSpPr>
          <p:cNvPr id="9220" name="Subtitle 2"/>
          <p:cNvSpPr>
            <a:spLocks noGrp="1"/>
          </p:cNvSpPr>
          <p:nvPr>
            <p:ph type="subTitle" idx="1"/>
          </p:nvPr>
        </p:nvSpPr>
        <p:spPr>
          <a:xfrm>
            <a:off x="1333500" y="3962400"/>
            <a:ext cx="7200900" cy="1219200"/>
          </a:xfrm>
        </p:spPr>
        <p:txBody>
          <a:bodyPr>
            <a:noAutofit/>
          </a:bodyPr>
          <a:lstStyle/>
          <a:p>
            <a:pPr rtl="1" eaLnBrk="1" hangingPunct="1"/>
            <a:r>
              <a:rPr lang="he-IL" sz="3600" dirty="0" smtClean="0">
                <a:solidFill>
                  <a:schemeClr val="tx1"/>
                </a:solidFill>
              </a:rPr>
              <a:t>להשקיף ולשקף – על איסוף, ניתוח ושחרור מידע כלכלי מוניציפלי לקהל הרחב</a:t>
            </a:r>
          </a:p>
        </p:txBody>
      </p:sp>
      <p:pic>
        <p:nvPicPr>
          <p:cNvPr id="1026" name="Picture 2" descr="C:\Users\e395259\Dropbox\Personal\המדד המוניציפלי\קבצים שצריך לסדר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609600"/>
            <a:ext cx="3373720" cy="314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0060" y="314960"/>
            <a:ext cx="8641080" cy="1056640"/>
          </a:xfrm>
        </p:spPr>
        <p:txBody>
          <a:bodyPr>
            <a:normAutofit/>
          </a:bodyPr>
          <a:lstStyle/>
          <a:p>
            <a:pPr algn="r" rtl="1"/>
            <a:r>
              <a:rPr lang="he-IL" sz="5400" dirty="0" smtClean="0"/>
              <a:t>קצת על עצמי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he-IL" sz="2800" dirty="0" smtClean="0"/>
              <a:t>בן 37, נשוי +2 מרמת השרון. מהנדס אווירונוטיקה, תואר שני במנהל עסקים</a:t>
            </a:r>
          </a:p>
          <a:p>
            <a:pPr algn="r" rtl="1"/>
            <a:r>
              <a:rPr lang="he-IL" sz="2800" dirty="0" smtClean="0"/>
              <a:t>נגיעה ראשונה בכלכלה מוניציפלית במסגרת התנגדות לתוכנית תע"ש רמת השרון</a:t>
            </a:r>
          </a:p>
          <a:p>
            <a:pPr algn="r" rtl="1"/>
            <a:r>
              <a:rPr lang="he-IL" sz="2800" dirty="0" smtClean="0"/>
              <a:t>הבלוג הוקם בתחילת 2013 – פוסט ראשון על ירושלים יצא במרץ 2013. מאז כתבתי עוד 49 פוסטים – 11 על ערים, 10 על הארנונה, 4 על איחוד ת"א בת-ים ועוד...</a:t>
            </a:r>
            <a:endParaRPr lang="en-US" sz="2800" dirty="0" smtClean="0"/>
          </a:p>
          <a:p>
            <a:pPr algn="r" rtl="1"/>
            <a:r>
              <a:rPr lang="he-IL" sz="2800" dirty="0" smtClean="0"/>
              <a:t>נרגע מול טבלאות אקסל...</a:t>
            </a:r>
          </a:p>
          <a:p>
            <a:r>
              <a:rPr lang="en-US" sz="1800" dirty="0" smtClean="0">
                <a:hlinkClick r:id="rId2"/>
              </a:rPr>
              <a:t>http://muni-index.co.il/</a:t>
            </a:r>
            <a:endParaRPr lang="he-IL" sz="1800" dirty="0" smtClean="0"/>
          </a:p>
          <a:p>
            <a:r>
              <a:rPr lang="en-US" sz="1800" dirty="0" smtClean="0">
                <a:hlinkClick r:id="rId3"/>
              </a:rPr>
              <a:t>https://www.facebook.com/Munindex</a:t>
            </a:r>
            <a:endParaRPr lang="he-IL" sz="1800" dirty="0" smtClean="0"/>
          </a:p>
          <a:p>
            <a:r>
              <a:rPr lang="en-US" sz="1800" dirty="0" smtClean="0">
                <a:hlinkClick r:id="rId4"/>
              </a:rPr>
              <a:t>Yogev.sharvit@yahoo.com</a:t>
            </a:r>
            <a:endParaRPr lang="he-IL" sz="1800" dirty="0" smtClean="0"/>
          </a:p>
          <a:p>
            <a:pPr algn="r" rtl="1"/>
            <a:endParaRPr lang="en-US" sz="280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על מה נדבר?</a:t>
            </a:r>
            <a:endParaRPr lang="en-US" sz="5400" dirty="0"/>
          </a:p>
        </p:txBody>
      </p:sp>
      <p:sp>
        <p:nvSpPr>
          <p:cNvPr id="7" name="Rectangle 6"/>
          <p:cNvSpPr/>
          <p:nvPr/>
        </p:nvSpPr>
        <p:spPr>
          <a:xfrm>
            <a:off x="289801" y="4114800"/>
            <a:ext cx="273344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9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חינוך</a:t>
            </a:r>
            <a:endParaRPr lang="en-US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8200" y="2057400"/>
            <a:ext cx="316144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7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שחיתות</a:t>
            </a:r>
            <a:endParaRPr lang="en-US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34200" y="3276600"/>
            <a:ext cx="23038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משרד הפנים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46366" y="4743271"/>
            <a:ext cx="507863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7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איחוד רשויות</a:t>
            </a:r>
            <a:endParaRPr lang="en-US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00" y="1371600"/>
            <a:ext cx="15985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4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רווחה</a:t>
            </a:r>
            <a:endParaRPr lang="en-US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19200" y="2895600"/>
            <a:ext cx="32784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חופש מידע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43836" y="1295400"/>
            <a:ext cx="24881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4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מענקי איזון</a:t>
            </a:r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14600" y="3810000"/>
            <a:ext cx="673453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6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סל שירותים לתושב</a:t>
            </a:r>
            <a:endParaRPr lang="en-US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39936" y="1447800"/>
            <a:ext cx="330250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8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ארנונה</a:t>
            </a:r>
            <a:endParaRPr lang="en-US" sz="8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3400" y="5638800"/>
            <a:ext cx="87687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חוסן כלכלי של רשויות מקומיות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67400" y="1828800"/>
            <a:ext cx="15680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חיוב אישי</a:t>
            </a:r>
            <a:endParaRPr lang="en-US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19600" y="2819400"/>
            <a:ext cx="26468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4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נבחרי ציבור</a:t>
            </a:r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8190" y="3657600"/>
            <a:ext cx="143180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מועצת העיר</a:t>
            </a:r>
            <a:endParaRPr lang="en-US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27094" y="1219200"/>
            <a:ext cx="217719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רשויות עצמאיות</a:t>
            </a:r>
            <a:endParaRPr lang="en-US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630397" y="3653135"/>
            <a:ext cx="206659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רשויות נתמכות</a:t>
            </a:r>
            <a:endParaRPr lang="en-US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987344" y="2372380"/>
            <a:ext cx="135485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פעילים</a:t>
            </a:r>
            <a:r>
              <a:rPr 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/>
            </a:r>
            <a:br>
              <a:rPr 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</a:br>
            <a:r>
              <a:rPr lang="he-IL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</a:rPr>
              <a:t>מקומיים</a:t>
            </a:r>
            <a:endParaRPr lang="en-US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1026" name="Picture 2" descr="http://aceconcierge.net/wp-content/uploads/2014/09/Data-Hangover-600x3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597" y="1371599"/>
            <a:ext cx="9246203" cy="51932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אז על מה נדבר?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he-IL" sz="4000" dirty="0" smtClean="0"/>
              <a:t>המדד המוניציפלי – למה הוא קיים?</a:t>
            </a:r>
          </a:p>
          <a:p>
            <a:pPr algn="r" rtl="1"/>
            <a:r>
              <a:rPr lang="he-IL" sz="4000" dirty="0" smtClean="0"/>
              <a:t>פער הידע של התושבים על הרשויות</a:t>
            </a:r>
          </a:p>
          <a:p>
            <a:pPr algn="r" rtl="1"/>
            <a:r>
              <a:rPr lang="he-IL" sz="4000" dirty="0" smtClean="0"/>
              <a:t>גישה לנתוני רשויות מקומיות</a:t>
            </a:r>
          </a:p>
          <a:p>
            <a:pPr algn="r" rtl="1"/>
            <a:r>
              <a:rPr lang="he-IL" sz="4000" dirty="0" smtClean="0"/>
              <a:t>הקושי בהנגשת נתוני רשויות ודוגמאות להנגשה</a:t>
            </a:r>
          </a:p>
          <a:p>
            <a:pPr algn="r" rtl="1"/>
            <a:r>
              <a:rPr lang="he-IL" sz="4000" dirty="0" smtClean="0"/>
              <a:t>קלישאות, דמגוגיה, מיתוסים וכו' (ככל שיתיר הזמן)</a:t>
            </a:r>
          </a:p>
          <a:p>
            <a:pPr algn="r" rtl="1"/>
            <a:endParaRPr lang="he-IL" sz="4000" dirty="0" smtClean="0"/>
          </a:p>
          <a:p>
            <a:pPr algn="r" rtl="1"/>
            <a:endParaRPr lang="he-IL" sz="4000" dirty="0" smtClean="0"/>
          </a:p>
          <a:p>
            <a:pPr algn="r" rtl="1"/>
            <a:endParaRPr lang="he-IL" sz="4000" dirty="0" smtClean="0"/>
          </a:p>
          <a:p>
            <a:pPr algn="r" rtl="1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5400" y="1752600"/>
            <a:ext cx="7315200" cy="3810000"/>
          </a:xfrm>
        </p:spPr>
        <p:txBody>
          <a:bodyPr>
            <a:noAutofit/>
          </a:bodyPr>
          <a:lstStyle/>
          <a:p>
            <a:pPr algn="ctr" rtl="1"/>
            <a:r>
              <a:rPr lang="he-IL" sz="6600" dirty="0" smtClean="0"/>
              <a:t>ניתוח כלכלי של רשויות </a:t>
            </a: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he-IL" sz="6600" b="1" dirty="0" smtClean="0"/>
              <a:t>=</a:t>
            </a:r>
            <a:r>
              <a:rPr lang="en-US" sz="6600" b="1" dirty="0" smtClean="0"/>
              <a:t/>
            </a:r>
            <a:br>
              <a:rPr lang="en-US" sz="6600" b="1" dirty="0" smtClean="0"/>
            </a:br>
            <a:r>
              <a:rPr lang="he-IL" sz="1800" dirty="0" smtClean="0"/>
              <a:t/>
            </a:r>
            <a:br>
              <a:rPr lang="he-IL" sz="1800" dirty="0" smtClean="0"/>
            </a:br>
            <a:r>
              <a:rPr lang="he-IL" sz="6600" dirty="0" smtClean="0"/>
              <a:t>פעיל חברתי</a:t>
            </a:r>
            <a:endParaRPr lang="en-US" sz="6600" dirty="0"/>
          </a:p>
        </p:txBody>
      </p:sp>
      <p:sp>
        <p:nvSpPr>
          <p:cNvPr id="7" name="TextBox 6"/>
          <p:cNvSpPr txBox="1"/>
          <p:nvPr/>
        </p:nvSpPr>
        <p:spPr>
          <a:xfrm>
            <a:off x="4648200" y="2819400"/>
            <a:ext cx="5334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dirty="0" smtClean="0"/>
              <a:t>?</a:t>
            </a:r>
            <a:endParaRPr lang="en-US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480060" y="162560"/>
            <a:ext cx="8641080" cy="1056640"/>
          </a:xfrm>
          <a:prstGeom prst="rect">
            <a:avLst/>
          </a:prstGeom>
        </p:spPr>
        <p:txBody>
          <a:bodyPr vert="horz" lIns="96661" tIns="48331" rIns="96661" bIns="48331" anchor="b" anchorCtr="0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שאלה לסוף הדיון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המדד מוניציפלי – למה הוא קיים?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he-IL" sz="4000" dirty="0" smtClean="0"/>
              <a:t>להניע אנשים לשאול שאלות ולהשפיע על הרשות שלהם</a:t>
            </a:r>
          </a:p>
          <a:p>
            <a:pPr algn="r" rtl="1"/>
            <a:r>
              <a:rPr lang="he-IL" sz="4000" dirty="0" smtClean="0"/>
              <a:t>להיות מתווך של מידע כלכלי של הרשויות המקומיות</a:t>
            </a:r>
          </a:p>
          <a:p>
            <a:pPr algn="r" rtl="1"/>
            <a:r>
              <a:rPr lang="he-IL" sz="4000" dirty="0" smtClean="0"/>
              <a:t>מקור מידע אמין על הרשויות המקומיות</a:t>
            </a:r>
          </a:p>
          <a:p>
            <a:pPr algn="r" rtl="1"/>
            <a:r>
              <a:rPr lang="he-IL" sz="4000" dirty="0" smtClean="0"/>
              <a:t>הפלטפורמה שלי להיות מעורב בתהליכים שנוגעים ברשויות המקומיות</a:t>
            </a:r>
          </a:p>
          <a:p>
            <a:pPr algn="r" rtl="1"/>
            <a:endParaRPr lang="he-IL" sz="4000" dirty="0" smtClean="0"/>
          </a:p>
          <a:p>
            <a:pPr algn="r" rtl="1"/>
            <a:endParaRPr lang="he-IL" sz="4000" dirty="0" smtClean="0"/>
          </a:p>
          <a:p>
            <a:pPr algn="r" rtl="1"/>
            <a:endParaRPr lang="he-IL" sz="4000" dirty="0" smtClean="0"/>
          </a:p>
          <a:p>
            <a:pPr algn="r" rtl="1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96661" tIns="48331" rIns="96661" bIns="48331" anchor="b" anchorCtr="0">
            <a:normAutofit/>
          </a:bodyPr>
          <a:lstStyle/>
          <a:p>
            <a:pPr algn="r" rtl="1"/>
            <a:r>
              <a:rPr lang="he-IL" sz="5400" dirty="0" smtClean="0"/>
              <a:t>פער הידע של התושבים על הרשויות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he-IL" sz="4000" dirty="0" smtClean="0"/>
              <a:t>דוחות כספיים מבוקרים, ספר תקציב רגיל, נתוני למ"ס, נתוני משרד הפנים, תוכניות מתאריות, צווי ארנונה, חוק פקודת העיריות והתקנות הנגזרות</a:t>
            </a:r>
          </a:p>
          <a:p>
            <a:pPr algn="r" rtl="1"/>
            <a:r>
              <a:rPr lang="he-IL" sz="4000" dirty="0" smtClean="0"/>
              <a:t>עיתונות בתפוצה ארצית, עיתונות מקומית, דוחות לתושב, פרסומי הרשות, פייסבוק, שיחות בגינה הציבורית (רכילות)</a:t>
            </a:r>
          </a:p>
          <a:p>
            <a:pPr algn="r" rtl="1"/>
            <a:endParaRPr lang="he-IL" sz="4000" dirty="0" smtClean="0"/>
          </a:p>
          <a:p>
            <a:pPr algn="r" rtl="1"/>
            <a:endParaRPr lang="he-IL" sz="4000" dirty="0" smtClean="0"/>
          </a:p>
          <a:p>
            <a:pPr algn="r" rtl="1"/>
            <a:endParaRPr lang="he-IL" sz="4000" dirty="0" smtClean="0"/>
          </a:p>
          <a:p>
            <a:pPr algn="r" rtl="1"/>
            <a:endParaRPr lang="en-US" sz="2400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685800" y="1295400"/>
            <a:ext cx="8153401" cy="2564019"/>
            <a:chOff x="685800" y="1295400"/>
            <a:chExt cx="8153401" cy="2564019"/>
          </a:xfrm>
        </p:grpSpPr>
        <p:pic>
          <p:nvPicPr>
            <p:cNvPr id="36866" name="Picture 2" descr="https://reiki30.files.wordpress.com/2013/07/46141_11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5800" y="1295400"/>
              <a:ext cx="4191000" cy="2564019"/>
            </a:xfrm>
            <a:prstGeom prst="rect">
              <a:avLst/>
            </a:prstGeom>
            <a:noFill/>
          </p:spPr>
        </p:pic>
        <p:pic>
          <p:nvPicPr>
            <p:cNvPr id="6" name="Picture 2" descr="https://reiki30.files.wordpress.com/2013/07/46141_11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00600" y="1295400"/>
              <a:ext cx="4038601" cy="2564019"/>
            </a:xfrm>
            <a:prstGeom prst="rect">
              <a:avLst/>
            </a:prstGeom>
            <a:noFill/>
          </p:spPr>
        </p:pic>
      </p:grpSp>
      <p:sp>
        <p:nvSpPr>
          <p:cNvPr id="8" name="Rectangle 7"/>
          <p:cNvSpPr/>
          <p:nvPr/>
        </p:nvSpPr>
        <p:spPr>
          <a:xfrm>
            <a:off x="1366735" y="4114800"/>
            <a:ext cx="671530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מידע </a:t>
            </a:r>
            <a:r>
              <a:rPr lang="he-IL" sz="7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מגמתי</a:t>
            </a:r>
            <a:r>
              <a:rPr lang="he-IL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/ערוך</a:t>
            </a:r>
            <a:endParaRPr lang="en-US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0060" y="152400"/>
            <a:ext cx="8641080" cy="1056640"/>
          </a:xfrm>
        </p:spPr>
        <p:txBody>
          <a:bodyPr vert="horz" lIns="96661" tIns="48331" rIns="96661" bIns="48331" anchor="b" anchorCtr="0">
            <a:noAutofit/>
          </a:bodyPr>
          <a:lstStyle/>
          <a:p>
            <a:pPr algn="r" rtl="1"/>
            <a:r>
              <a:rPr lang="he-IL" sz="4800" dirty="0" smtClean="0"/>
              <a:t>גישור על פער המידע – מקורות מידע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80060" y="1300480"/>
            <a:ext cx="8641080" cy="5557520"/>
          </a:xfrm>
        </p:spPr>
        <p:txBody>
          <a:bodyPr>
            <a:noAutofit/>
          </a:bodyPr>
          <a:lstStyle/>
          <a:p>
            <a:pPr algn="r" rtl="1"/>
            <a:r>
              <a:rPr lang="he-IL" sz="2800" dirty="0" smtClean="0"/>
              <a:t>הגדרות ומונחים רלבנטיים</a:t>
            </a:r>
          </a:p>
          <a:p>
            <a:pPr lvl="1" algn="r" rtl="1"/>
            <a:r>
              <a:rPr lang="he-IL" sz="2500" dirty="0" smtClean="0"/>
              <a:t>אתר משרד הפנים</a:t>
            </a:r>
          </a:p>
          <a:p>
            <a:pPr lvl="1" algn="r" rtl="1"/>
            <a:r>
              <a:rPr lang="he-IL" sz="2500" dirty="0" smtClean="0"/>
              <a:t>עיתונים/אינטרנט</a:t>
            </a:r>
          </a:p>
          <a:p>
            <a:pPr algn="r" rtl="1"/>
            <a:r>
              <a:rPr lang="he-IL" sz="2800" dirty="0" smtClean="0"/>
              <a:t>על מה הרשות מוציאה כסף? כמה היא מוציאה עליי?</a:t>
            </a:r>
          </a:p>
          <a:p>
            <a:pPr lvl="1" algn="r" rtl="1"/>
            <a:r>
              <a:rPr lang="he-IL" dirty="0" smtClean="0"/>
              <a:t>קובץ נתוני הרשויות המקומיות של הלמ"ס</a:t>
            </a:r>
          </a:p>
          <a:p>
            <a:pPr lvl="1" algn="r" rtl="1"/>
            <a:r>
              <a:rPr lang="he-IL" dirty="0" smtClean="0"/>
              <a:t>קובץ נתוני הרשויות המקומיות של משרד הפנים</a:t>
            </a:r>
          </a:p>
          <a:p>
            <a:pPr lvl="1" algn="r" rtl="1"/>
            <a:r>
              <a:rPr lang="he-IL" dirty="0" smtClean="0"/>
              <a:t>דוח כספי מבוקר</a:t>
            </a:r>
          </a:p>
          <a:p>
            <a:pPr lvl="1" algn="r" rtl="1"/>
            <a:r>
              <a:rPr lang="he-IL" dirty="0" smtClean="0"/>
              <a:t>ספר התקציב של הרשות (רגיל ופיתוח)</a:t>
            </a:r>
            <a:endParaRPr lang="he-IL" sz="2800" dirty="0" smtClean="0"/>
          </a:p>
          <a:p>
            <a:pPr algn="r" rtl="1"/>
            <a:r>
              <a:rPr lang="he-IL" dirty="0" smtClean="0"/>
              <a:t>מה המצב הכלכלי של הרשות שלי? איך הוא ישתנה בעתיד?</a:t>
            </a:r>
          </a:p>
          <a:p>
            <a:pPr lvl="1" algn="r" rtl="1"/>
            <a:r>
              <a:rPr lang="he-IL" dirty="0" smtClean="0"/>
              <a:t>קובץ נתוני הרשויות המקומיות של משרד הפנים</a:t>
            </a:r>
          </a:p>
          <a:p>
            <a:pPr lvl="1" algn="r" rtl="1"/>
            <a:r>
              <a:rPr lang="he-IL" dirty="0" smtClean="0"/>
              <a:t>דוח כספי מבוקר</a:t>
            </a:r>
          </a:p>
          <a:p>
            <a:pPr lvl="1" algn="r" rtl="1"/>
            <a:r>
              <a:rPr lang="he-IL" dirty="0" smtClean="0"/>
              <a:t>תוכניות בניין עיר – תוכניות מתאר עירוניות ותוכנית מתאר כוללנית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0060" y="152400"/>
            <a:ext cx="8641080" cy="1056640"/>
          </a:xfrm>
        </p:spPr>
        <p:txBody>
          <a:bodyPr>
            <a:noAutofit/>
          </a:bodyPr>
          <a:lstStyle/>
          <a:p>
            <a:pPr algn="r" rtl="1"/>
            <a:r>
              <a:rPr lang="he-IL" sz="4800" dirty="0" smtClean="0"/>
              <a:t>"שחרור" מידע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he-IL" sz="2800" dirty="0" smtClean="0"/>
              <a:t>255 רשויות מקומיות, פחות מרבע מנגישות מידע</a:t>
            </a:r>
          </a:p>
          <a:p>
            <a:pPr lvl="1" algn="r" rtl="1"/>
            <a:r>
              <a:rPr lang="he-IL" sz="2500" dirty="0" smtClean="0"/>
              <a:t>מידע תקציבי, בדגש על ספר התקציב המלא</a:t>
            </a:r>
          </a:p>
          <a:p>
            <a:pPr lvl="1" algn="r" rtl="1"/>
            <a:r>
              <a:rPr lang="he-IL" sz="2500" dirty="0" smtClean="0"/>
              <a:t>מידע כמותי על הרשות, בצורתו "הגולמית"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he-IL" sz="2500" dirty="0" smtClean="0"/>
              <a:t>הרוב מעובד לצרכי יח"צ</a:t>
            </a:r>
          </a:p>
          <a:p>
            <a:pPr algn="r" rtl="1"/>
            <a:r>
              <a:rPr lang="he-IL" sz="2800" dirty="0" smtClean="0"/>
              <a:t>חוק חופש המידע – לא מקבל יחס ראוי</a:t>
            </a:r>
          </a:p>
          <a:p>
            <a:pPr lvl="1" algn="r" rtl="1"/>
            <a:r>
              <a:rPr lang="he-IL" sz="2500" dirty="0" smtClean="0"/>
              <a:t>גרירת רגליים במתן תשובות</a:t>
            </a:r>
          </a:p>
          <a:p>
            <a:pPr lvl="1" algn="r" rtl="1"/>
            <a:r>
              <a:rPr lang="he-IL" sz="2500" dirty="0" smtClean="0"/>
              <a:t>אין סמכות מצליפה</a:t>
            </a:r>
          </a:p>
          <a:p>
            <a:pPr algn="r" rtl="1"/>
            <a:r>
              <a:rPr lang="he-IL" sz="2800" dirty="0" smtClean="0"/>
              <a:t>מקורות עקיפים – "אוצרות" שצריך לחשוף</a:t>
            </a:r>
          </a:p>
          <a:p>
            <a:pPr lvl="1" algn="r" rtl="1"/>
            <a:r>
              <a:rPr lang="he-IL" sz="2500" dirty="0" smtClean="0"/>
              <a:t>מידע על תמיכות ממשלתיות – אתרי משרדי הממשלה, מפתח התקציב (של הסדנא לידע ציבורי)</a:t>
            </a:r>
          </a:p>
          <a:p>
            <a:pPr lvl="1" algn="r" rtl="1"/>
            <a:r>
              <a:rPr lang="he-IL" sz="2500" dirty="0" smtClean="0"/>
              <a:t>מצגות ומידע שמוצג במסגרת דיונים ועדות משרד הפנים</a:t>
            </a:r>
          </a:p>
          <a:p>
            <a:pPr lvl="1" algn="r" rtl="1"/>
            <a:r>
              <a:rPr lang="he-IL" sz="2500" dirty="0" smtClean="0"/>
              <a:t>חברי מועצה, קשרים אישיים</a:t>
            </a:r>
          </a:p>
          <a:p>
            <a:pPr algn="r" rtl="1"/>
            <a:endParaRPr lang="en-US" sz="28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219200"/>
            <a:ext cx="3427103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81000" y="3124200"/>
            <a:ext cx="259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3200" dirty="0" smtClean="0"/>
              <a:t>מדד השקיפות של שבי"ל לשנת 2013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  <p:bldP spid="5" grpId="1" uiExpand="1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0060" y="314960"/>
            <a:ext cx="8641080" cy="1056640"/>
          </a:xfrm>
        </p:spPr>
        <p:txBody>
          <a:bodyPr vert="horz" lIns="96661" tIns="48331" rIns="96661" bIns="48331" anchor="b" anchorCtr="0">
            <a:noAutofit/>
          </a:bodyPr>
          <a:lstStyle/>
          <a:p>
            <a:pPr algn="r" rtl="1"/>
            <a:r>
              <a:rPr lang="he-IL" sz="5400" dirty="0" smtClean="0"/>
              <a:t>הקושי בהנגשת נתונים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he-IL" sz="4000" dirty="0" smtClean="0"/>
              <a:t>מה מעניין את האנשים?</a:t>
            </a:r>
          </a:p>
          <a:p>
            <a:pPr algn="r" rtl="1"/>
            <a:r>
              <a:rPr lang="he-IL" sz="4000" dirty="0" smtClean="0"/>
              <a:t>איך להציג את המידע באופן ברור ומעניין?</a:t>
            </a:r>
          </a:p>
          <a:p>
            <a:pPr algn="r" rtl="1"/>
            <a:r>
              <a:rPr lang="he-IL" sz="4000" dirty="0" smtClean="0"/>
              <a:t>איך לשמור על אמינות?</a:t>
            </a:r>
          </a:p>
          <a:p>
            <a:pPr algn="r" rtl="1"/>
            <a:r>
              <a:rPr lang="he-IL" sz="4000" dirty="0" smtClean="0"/>
              <a:t>איפה ההבדל ביני לבין האחרים?</a:t>
            </a:r>
          </a:p>
          <a:p>
            <a:pPr algn="r" rtl="1"/>
            <a:r>
              <a:rPr lang="he-IL" sz="4000" dirty="0" smtClean="0"/>
              <a:t>איך להשפיע?</a:t>
            </a:r>
          </a:p>
          <a:p>
            <a:pPr algn="r" rtl="1"/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0060" y="314960"/>
            <a:ext cx="8641080" cy="1056640"/>
          </a:xfrm>
        </p:spPr>
        <p:txBody>
          <a:bodyPr vert="horz" lIns="96661" tIns="48331" rIns="96661" bIns="48331" anchor="b" anchorCtr="0">
            <a:noAutofit/>
          </a:bodyPr>
          <a:lstStyle/>
          <a:p>
            <a:pPr algn="r" rtl="1"/>
            <a:r>
              <a:rPr lang="he-IL" sz="5400" dirty="0" smtClean="0"/>
              <a:t>מה מעניין אנשים?</a:t>
            </a:r>
            <a:endParaRPr lang="en-US" sz="5400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8275621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371600"/>
            <a:ext cx="815594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איך להציג את המידע?</a:t>
            </a:r>
            <a:endParaRPr lang="en-US" sz="5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21250" t="26000" r="23750" b="10000"/>
          <a:stretch>
            <a:fillRect/>
          </a:stretch>
        </p:blipFill>
        <p:spPr bwMode="auto">
          <a:xfrm>
            <a:off x="990600" y="1371600"/>
            <a:ext cx="733425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5"/>
          <p:cNvPicPr>
            <a:picLocks noChangeAspect="1" noChangeArrowheads="1"/>
          </p:cNvPicPr>
          <p:nvPr/>
        </p:nvPicPr>
        <p:blipFill>
          <a:blip r:embed="rId3" cstate="print"/>
          <a:srcRect l="4529" t="21258" r="2745" b="32969"/>
          <a:stretch>
            <a:fillRect/>
          </a:stretch>
        </p:blipFill>
        <p:spPr bwMode="auto">
          <a:xfrm>
            <a:off x="155576" y="1524000"/>
            <a:ext cx="921702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6184" y="1281336"/>
            <a:ext cx="7704856" cy="548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72208" y="1281335"/>
            <a:ext cx="7416824" cy="5502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1371600"/>
            <a:ext cx="7329487" cy="528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" y="1371600"/>
            <a:ext cx="8179727" cy="499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14450" y="1604963"/>
            <a:ext cx="697230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 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8000" y="1265237"/>
            <a:ext cx="3650512" cy="6049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0060" y="314960"/>
            <a:ext cx="8641080" cy="1056640"/>
          </a:xfrm>
        </p:spPr>
        <p:txBody>
          <a:bodyPr vert="horz" lIns="96661" tIns="48331" rIns="96661" bIns="48331" anchor="b" anchorCtr="0">
            <a:noAutofit/>
          </a:bodyPr>
          <a:lstStyle/>
          <a:p>
            <a:pPr algn="r" rtl="1"/>
            <a:r>
              <a:rPr lang="he-IL" sz="5400" dirty="0" smtClean="0"/>
              <a:t>איך שומרים על אמינות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80060" y="1300480"/>
            <a:ext cx="8641080" cy="5266944"/>
          </a:xfrm>
        </p:spPr>
        <p:txBody>
          <a:bodyPr>
            <a:noAutofit/>
          </a:bodyPr>
          <a:lstStyle/>
          <a:p>
            <a:pPr algn="r" rtl="1"/>
            <a:r>
              <a:rPr lang="he-IL" sz="4000" dirty="0" smtClean="0"/>
              <a:t>שקיפות</a:t>
            </a:r>
          </a:p>
          <a:p>
            <a:pPr lvl="1" algn="r" rtl="1"/>
            <a:r>
              <a:rPr lang="he-IL" sz="3700" dirty="0" smtClean="0"/>
              <a:t>הצגת האג'נדה באופן ברור</a:t>
            </a:r>
          </a:p>
          <a:p>
            <a:pPr algn="r" rtl="1"/>
            <a:r>
              <a:rPr lang="he-IL" sz="4000" dirty="0" smtClean="0"/>
              <a:t>שקיפות</a:t>
            </a:r>
          </a:p>
          <a:p>
            <a:pPr lvl="1" algn="r" rtl="1"/>
            <a:r>
              <a:rPr lang="he-IL" sz="3700" dirty="0" smtClean="0"/>
              <a:t>הנגשת המידע הגולמי לשימוש הקוראים</a:t>
            </a:r>
          </a:p>
          <a:p>
            <a:pPr algn="r" rtl="1"/>
            <a:r>
              <a:rPr lang="he-IL" sz="4000" dirty="0" smtClean="0"/>
              <a:t>דיון פתוח</a:t>
            </a:r>
          </a:p>
          <a:p>
            <a:pPr algn="r" rtl="1"/>
            <a:r>
              <a:rPr lang="he-IL" sz="4000" dirty="0" smtClean="0"/>
              <a:t>הניתוחים בבלוג מציג רק ביקורת על התהליכים ולא על האנשים</a:t>
            </a:r>
          </a:p>
          <a:p>
            <a:pPr algn="r" rtl="1"/>
            <a:endParaRPr lang="he-IL" sz="4000" dirty="0" smtClean="0"/>
          </a:p>
          <a:p>
            <a:pPr algn="r" rtl="1"/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0060" y="314960"/>
            <a:ext cx="8641080" cy="1056640"/>
          </a:xfrm>
        </p:spPr>
        <p:txBody>
          <a:bodyPr>
            <a:noAutofit/>
          </a:bodyPr>
          <a:lstStyle/>
          <a:p>
            <a:pPr algn="r" rtl="1"/>
            <a:r>
              <a:rPr lang="he-IL" sz="4800" dirty="0" smtClean="0"/>
              <a:t>איפה ההבדל ביני לבין האחרים?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he-IL" sz="3600" dirty="0" smtClean="0"/>
              <a:t>דגש על ההשקעה בתושבים (הוצאה על שירותים מקומיים וממלכתיים) בניתוח הרשויות ודירוג תפקודן</a:t>
            </a:r>
          </a:p>
          <a:p>
            <a:pPr lvl="1" algn="r" rtl="1"/>
            <a:r>
              <a:rPr lang="he-IL" sz="3300" dirty="0" smtClean="0"/>
              <a:t>המדינה בוחנת את תפקודה הכספי/כלכלי של הרשות לפי נתוני המאזן (חוב) ויחסים כלכליים (הכנסה/הוצאה לתושב, תלות בארנונה) – רשות יכולה להיות איתנה בלי להשקיע שקל בתושבים</a:t>
            </a:r>
          </a:p>
          <a:p>
            <a:pPr lvl="1" algn="r" rtl="1"/>
            <a:r>
              <a:rPr lang="he-IL" sz="3300" dirty="0" smtClean="0"/>
              <a:t>למרכיב ההשקעה בתושב אין משקל בבחינת תפקוד הרשות – אין הגדרת סל שירותים לתושב</a:t>
            </a:r>
          </a:p>
          <a:p>
            <a:pPr algn="r" rtl="1"/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0060" y="314960"/>
            <a:ext cx="8641080" cy="1056640"/>
          </a:xfrm>
        </p:spPr>
        <p:txBody>
          <a:bodyPr vert="horz" lIns="96661" tIns="48331" rIns="96661" bIns="48331" anchor="b" anchorCtr="0">
            <a:noAutofit/>
          </a:bodyPr>
          <a:lstStyle/>
          <a:p>
            <a:pPr algn="r" rtl="1"/>
            <a:r>
              <a:rPr lang="he-IL" sz="5400" dirty="0" smtClean="0"/>
              <a:t>איך להשפיע? איך אני משפיע?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80060" y="1300480"/>
            <a:ext cx="8641080" cy="5266944"/>
          </a:xfrm>
        </p:spPr>
        <p:txBody>
          <a:bodyPr>
            <a:noAutofit/>
          </a:bodyPr>
          <a:lstStyle/>
          <a:p>
            <a:pPr algn="r" rtl="1"/>
            <a:r>
              <a:rPr lang="he-IL" sz="4000" dirty="0" smtClean="0"/>
              <a:t>סיוע לפעילים מקומיים במידע</a:t>
            </a:r>
          </a:p>
          <a:p>
            <a:pPr algn="r" rtl="1"/>
            <a:r>
              <a:rPr lang="he-IL" sz="4000" dirty="0" smtClean="0"/>
              <a:t>פעילות ברמת השרון</a:t>
            </a:r>
          </a:p>
          <a:p>
            <a:pPr algn="r" rtl="1"/>
            <a:r>
              <a:rPr lang="he-IL" sz="4000" dirty="0" smtClean="0"/>
              <a:t>הדרכות</a:t>
            </a:r>
          </a:p>
          <a:p>
            <a:pPr algn="r" rtl="1"/>
            <a:r>
              <a:rPr lang="he-IL" sz="4000" dirty="0" smtClean="0"/>
              <a:t>סיוע למאבק ביוקר הארנונה</a:t>
            </a:r>
          </a:p>
          <a:p>
            <a:pPr algn="r" rtl="1"/>
            <a:endParaRPr lang="he-IL" sz="4000" dirty="0" smtClean="0"/>
          </a:p>
          <a:p>
            <a:pPr algn="r" rtl="1"/>
            <a:endParaRPr lang="en-US" sz="4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600"/>
            <a:ext cx="7086600" cy="528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4400" dirty="0" smtClean="0"/>
              <a:t>קלישאות, דמגוגיה, מיתוסים וכו'</a:t>
            </a:r>
            <a:endParaRPr lang="en-US" sz="4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0060" y="314960"/>
            <a:ext cx="8641080" cy="1056640"/>
          </a:xfrm>
        </p:spPr>
        <p:txBody>
          <a:bodyPr>
            <a:normAutofit fontScale="90000"/>
          </a:bodyPr>
          <a:lstStyle/>
          <a:p>
            <a:pPr algn="r" rtl="1"/>
            <a:r>
              <a:rPr lang="he-IL" sz="5400" dirty="0" smtClean="0"/>
              <a:t>הרשויות עם התושבים החזקים הן הרשויות החזקות ביותר</a:t>
            </a:r>
            <a:endParaRPr lang="en-US" sz="5400" dirty="0"/>
          </a:p>
        </p:txBody>
      </p:sp>
      <p:pic>
        <p:nvPicPr>
          <p:cNvPr id="6" name="Picture 2" descr="C:\Users\e395259\Dropbox\Personal\המדד המוניציפלי\רשות חלשה תושבים חזקים - ללא הדגשת ירושלים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371600"/>
            <a:ext cx="7188945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0060" y="314960"/>
            <a:ext cx="8641080" cy="1056640"/>
          </a:xfrm>
        </p:spPr>
        <p:txBody>
          <a:bodyPr>
            <a:normAutofit fontScale="90000"/>
          </a:bodyPr>
          <a:lstStyle/>
          <a:p>
            <a:pPr algn="r" rtl="1"/>
            <a:r>
              <a:rPr lang="he-IL" sz="5400" dirty="0" smtClean="0"/>
              <a:t>ההשקעה בתלמיד היא הגבוהה ביותר ברשויות החזקות</a:t>
            </a:r>
          </a:p>
        </p:txBody>
      </p:sp>
      <p:pic>
        <p:nvPicPr>
          <p:cNvPr id="2051" name="Picture 3" descr="C:\Users\e395259\Dropbox\Personal\המדד המוניציפלי\ניתוחים אחרים\בועה היא דירוג סוציואקונומי של הרשות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524000"/>
            <a:ext cx="7477626" cy="5029200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flipV="1">
            <a:off x="3124200" y="2743200"/>
            <a:ext cx="1981200" cy="2514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810000" y="3048000"/>
            <a:ext cx="2895600" cy="2438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181600" y="3505200"/>
            <a:ext cx="2438400" cy="1447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0060" y="314960"/>
            <a:ext cx="8641080" cy="1056640"/>
          </a:xfrm>
        </p:spPr>
        <p:txBody>
          <a:bodyPr>
            <a:normAutofit fontScale="90000"/>
          </a:bodyPr>
          <a:lstStyle/>
          <a:p>
            <a:pPr algn="r" rtl="1"/>
            <a:r>
              <a:rPr lang="he-IL" sz="5400" dirty="0" smtClean="0"/>
              <a:t>שינויים במבנה הארנונה וחלוקתה מחדש ימוטטו את השלטון המקומי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733800"/>
            <a:ext cx="4495800" cy="303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95400"/>
            <a:ext cx="4800599" cy="2939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upload.wikimedia.org/wikipedia/commons/thumb/c/c5/Ikea_logo.svg/2000px-Ikea_logo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600200"/>
            <a:ext cx="2494011" cy="895350"/>
          </a:xfrm>
          <a:prstGeom prst="rect">
            <a:avLst/>
          </a:prstGeom>
          <a:noFill/>
        </p:spPr>
      </p:pic>
      <p:pic>
        <p:nvPicPr>
          <p:cNvPr id="1032" name="Picture 8" descr="Bazan Logo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447800"/>
            <a:ext cx="1225326" cy="12192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248400" y="2667000"/>
            <a:ext cx="29718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he-IL" sz="4000" dirty="0" smtClean="0"/>
              <a:t>שטח (דונם)</a:t>
            </a:r>
          </a:p>
          <a:p>
            <a:pPr rtl="1"/>
            <a:endParaRPr lang="he-IL" sz="4000" dirty="0" smtClean="0"/>
          </a:p>
          <a:p>
            <a:pPr rtl="1"/>
            <a:r>
              <a:rPr lang="he-IL" sz="4000" dirty="0" smtClean="0"/>
              <a:t>מספר עובדים</a:t>
            </a:r>
          </a:p>
          <a:p>
            <a:pPr rtl="1"/>
            <a:endParaRPr lang="he-IL" sz="4000" dirty="0" smtClean="0"/>
          </a:p>
          <a:p>
            <a:pPr rtl="1"/>
            <a:r>
              <a:rPr lang="he-IL" sz="4000" dirty="0" smtClean="0"/>
              <a:t>הכנסות ארנונה למ"ר </a:t>
            </a:r>
            <a:r>
              <a:rPr lang="he-IL" sz="3200" dirty="0" smtClean="0"/>
              <a:t>(ממוצע למתחם)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810000" y="2743200"/>
            <a:ext cx="137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4400" dirty="0" smtClean="0"/>
              <a:t>25</a:t>
            </a:r>
            <a:endParaRPr lang="en-US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27432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4400" dirty="0" smtClean="0"/>
              <a:t>1700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3505200" y="39624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4400" dirty="0" smtClean="0"/>
              <a:t>350</a:t>
            </a:r>
            <a:endParaRPr lang="en-US" sz="4400" dirty="0"/>
          </a:p>
        </p:txBody>
      </p:sp>
      <p:sp>
        <p:nvSpPr>
          <p:cNvPr id="12" name="TextBox 11"/>
          <p:cNvSpPr txBox="1"/>
          <p:nvPr/>
        </p:nvSpPr>
        <p:spPr>
          <a:xfrm>
            <a:off x="3505200" y="54864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4400" dirty="0" smtClean="0"/>
              <a:t>180</a:t>
            </a:r>
            <a:endParaRPr lang="en-US" sz="4400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" y="54864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4400" dirty="0" smtClean="0"/>
              <a:t>32-40</a:t>
            </a:r>
            <a:endParaRPr lang="en-US" sz="4400" dirty="0"/>
          </a:p>
        </p:txBody>
      </p:sp>
      <p:sp>
        <p:nvSpPr>
          <p:cNvPr id="14" name="TextBox 13"/>
          <p:cNvSpPr txBox="1"/>
          <p:nvPr/>
        </p:nvSpPr>
        <p:spPr>
          <a:xfrm>
            <a:off x="609600" y="39624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4400" dirty="0" smtClean="0"/>
              <a:t>1300~</a:t>
            </a:r>
            <a:endParaRPr lang="en-US" sz="4400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480060" y="314960"/>
            <a:ext cx="8641080" cy="1056640"/>
          </a:xfrm>
        </p:spPr>
        <p:txBody>
          <a:bodyPr>
            <a:noAutofit/>
          </a:bodyPr>
          <a:lstStyle/>
          <a:p>
            <a:pPr algn="r" rtl="1"/>
            <a:r>
              <a:rPr lang="he-IL" sz="4800" dirty="0" smtClean="0"/>
              <a:t>מתחמי תעסוקה עתירי הון מכניסים הרבה כסף לרשויות ומייצרים הרבה תעסוקה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395259\Dropbox\Personal\המדד המוניציפלי\קבצים שצריך לסדר\municipality.vs.cens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95400"/>
            <a:ext cx="7603200" cy="5486400"/>
          </a:xfrm>
          <a:prstGeom prst="rect">
            <a:avLst/>
          </a:prstGeom>
          <a:noFill/>
        </p:spPr>
      </p:pic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80060" y="228600"/>
            <a:ext cx="8641080" cy="1056640"/>
          </a:xfrm>
        </p:spPr>
        <p:txBody>
          <a:bodyPr>
            <a:noAutofit/>
          </a:bodyPr>
          <a:lstStyle/>
          <a:p>
            <a:pPr algn="r" rtl="1"/>
            <a:r>
              <a:rPr lang="he-IL" sz="4800" dirty="0" smtClean="0"/>
              <a:t>מספר התושבים בישראל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80060" y="314960"/>
            <a:ext cx="8641080" cy="1056640"/>
          </a:xfrm>
        </p:spPr>
        <p:txBody>
          <a:bodyPr>
            <a:noAutofit/>
          </a:bodyPr>
          <a:lstStyle/>
          <a:p>
            <a:pPr algn="r" rtl="1"/>
            <a:r>
              <a:rPr lang="he-IL" sz="4800" dirty="0" smtClean="0"/>
              <a:t>ההשקעה הכספית בתלמיד משפיע על הישגיו</a:t>
            </a:r>
            <a:endParaRPr lang="en-US" sz="4800" dirty="0"/>
          </a:p>
        </p:txBody>
      </p:sp>
      <p:pic>
        <p:nvPicPr>
          <p:cNvPr id="52226" name="Picture 2" descr="C:\Users\e395259\Dropbox\Personal\המדד המוניציפלי\ניתוחים אחרים\זכאות לבגרות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71600"/>
            <a:ext cx="7467600" cy="5463931"/>
          </a:xfrm>
          <a:prstGeom prst="rect">
            <a:avLst/>
          </a:prstGeom>
          <a:noFill/>
        </p:spPr>
      </p:pic>
      <p:pic>
        <p:nvPicPr>
          <p:cNvPr id="52227" name="Picture 3" descr="C:\Users\e395259\Dropbox\Personal\המדד המוניציפלי\ניתוחים אחרים\זכאות לבגרות - מעבר דרישות סף לאוניברסיטה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295400"/>
            <a:ext cx="7543800" cy="5493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4647</TotalTime>
  <Words>682</Words>
  <Application>Microsoft Office PowerPoint</Application>
  <PresentationFormat>Custom</PresentationFormat>
  <Paragraphs>127</Paragraphs>
  <Slides>22</Slides>
  <Notes>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Origin</vt:lpstr>
      <vt:lpstr> יוגב שרביט – המדד המוניציפלי</vt:lpstr>
      <vt:lpstr>קצת על עצמי</vt:lpstr>
      <vt:lpstr>על מה נדבר?</vt:lpstr>
      <vt:lpstr>אז על מה נדבר?</vt:lpstr>
      <vt:lpstr>ניתוח כלכלי של רשויות   =  פעיל חברתי</vt:lpstr>
      <vt:lpstr>המדד מוניציפלי – למה הוא קיים?</vt:lpstr>
      <vt:lpstr>פער הידע של התושבים על הרשויות</vt:lpstr>
      <vt:lpstr>גישור על פער המידע – מקורות מידע</vt:lpstr>
      <vt:lpstr>"שחרור" מידע</vt:lpstr>
      <vt:lpstr>הקושי בהנגשת נתונים</vt:lpstr>
      <vt:lpstr>מה מעניין אנשים?</vt:lpstr>
      <vt:lpstr>איך להציג את המידע?</vt:lpstr>
      <vt:lpstr>איך שומרים על אמינות</vt:lpstr>
      <vt:lpstr>איפה ההבדל ביני לבין האחרים?</vt:lpstr>
      <vt:lpstr>איך להשפיע? איך אני משפיע?</vt:lpstr>
      <vt:lpstr>קלישאות, דמגוגיה, מיתוסים וכו'</vt:lpstr>
      <vt:lpstr>הרשויות עם התושבים החזקים הן הרשויות החזקות ביותר</vt:lpstr>
      <vt:lpstr>ההשקעה בתלמיד היא הגבוהה ביותר ברשויות החזקות</vt:lpstr>
      <vt:lpstr>שינויים במבנה הארנונה וחלוקתה מחדש ימוטטו את השלטון המקומי</vt:lpstr>
      <vt:lpstr>מתחמי תעסוקה עתירי הון מכניסים הרבה כסף לרשויות ומייצרים הרבה תעסוקה</vt:lpstr>
      <vt:lpstr>מספר התושבים בישראל</vt:lpstr>
      <vt:lpstr>ההשקעה הכספית בתלמיד משפיע על הישגיו</vt:lpstr>
    </vt:vector>
  </TitlesOfParts>
  <Company>Honeywell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ניתוח רשויות לפי המדד המונציפאלי</dc:title>
  <dc:creator>יוגב שרביט</dc:creator>
  <cp:lastModifiedBy>Yogev Sharvit</cp:lastModifiedBy>
  <cp:revision>291</cp:revision>
  <dcterms:created xsi:type="dcterms:W3CDTF">2012-10-24T18:37:49Z</dcterms:created>
  <dcterms:modified xsi:type="dcterms:W3CDTF">2015-08-05T06:34:37Z</dcterms:modified>
</cp:coreProperties>
</file>