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19" r:id="rId2"/>
    <p:sldMasterId id="2147483755" r:id="rId3"/>
    <p:sldMasterId id="2147483808" r:id="rId4"/>
  </p:sldMasterIdLst>
  <p:sldIdLst>
    <p:sldId id="256" r:id="rId5"/>
    <p:sldId id="257" r:id="rId6"/>
    <p:sldId id="265" r:id="rId7"/>
    <p:sldId id="258" r:id="rId8"/>
    <p:sldId id="259" r:id="rId9"/>
    <p:sldId id="268" r:id="rId10"/>
    <p:sldId id="260" r:id="rId11"/>
    <p:sldId id="266" r:id="rId12"/>
    <p:sldId id="275" r:id="rId13"/>
    <p:sldId id="261" r:id="rId14"/>
    <p:sldId id="267" r:id="rId15"/>
    <p:sldId id="269" r:id="rId16"/>
    <p:sldId id="270" r:id="rId17"/>
    <p:sldId id="272" r:id="rId18"/>
    <p:sldId id="271" r:id="rId19"/>
    <p:sldId id="273" r:id="rId20"/>
    <p:sldId id="276" r:id="rId21"/>
    <p:sldId id="274" r:id="rId22"/>
    <p:sldId id="262" r:id="rId23"/>
    <p:sldId id="264" r:id="rId24"/>
    <p:sldId id="263" r:id="rId25"/>
    <p:sldId id="283" r:id="rId26"/>
    <p:sldId id="282" r:id="rId27"/>
    <p:sldId id="277" r:id="rId28"/>
    <p:sldId id="278" r:id="rId29"/>
    <p:sldId id="279" r:id="rId30"/>
    <p:sldId id="280" r:id="rId31"/>
    <p:sldId id="28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1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7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79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6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8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8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73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1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32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1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92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04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37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06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48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5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71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71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62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65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80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51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57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525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9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11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64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603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2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51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146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88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561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891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589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5033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984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067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179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99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559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164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249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7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2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5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2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2E16945-433C-4BD7-9146-03DA81FD5FE0}" type="datetimeFigureOut">
              <a:rPr lang="en-US" smtClean="0"/>
              <a:t>10-Nov-16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ED6CD5-146E-444D-8153-A109FCB0DE1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81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jpeg"/><Relationship Id="rId7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www.facebook.com/RamhashMayor2016/" TargetMode="External"/><Relationship Id="rId5" Type="http://schemas.openxmlformats.org/officeDocument/2006/relationships/image" Target="../media/image14.png"/><Relationship Id="rId4" Type="http://schemas.openxmlformats.org/officeDocument/2006/relationships/hyperlink" Target="http://ramathasharonmayor2016.info/" TargetMode="Externa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image" Target="../media/image23.png"/><Relationship Id="rId3" Type="http://schemas.openxmlformats.org/officeDocument/2006/relationships/slide" Target="slide25.xml"/><Relationship Id="rId7" Type="http://schemas.openxmlformats.org/officeDocument/2006/relationships/image" Target="../media/image20.png"/><Relationship Id="rId12" Type="http://schemas.openxmlformats.org/officeDocument/2006/relationships/slide" Target="slide2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slide" Target="slide26.xml"/><Relationship Id="rId10" Type="http://schemas.openxmlformats.org/officeDocument/2006/relationships/slide" Target="slide28.xml"/><Relationship Id="rId4" Type="http://schemas.openxmlformats.org/officeDocument/2006/relationships/image" Target="../media/image18.jpe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5" Type="http://schemas.openxmlformats.org/officeDocument/2006/relationships/hyperlink" Target="http://ramathasharonmayor2016.info/2015/12/31/%D7%A2%D7%99%D7%9E%D7%95%D7%AA-%D7%9E%D7%95%D7%A2%D7%9E%D7%93%D7%99%D7%9D/" TargetMode="Externa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0.png"/><Relationship Id="rId7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7.png"/><Relationship Id="rId5" Type="http://schemas.openxmlformats.org/officeDocument/2006/relationships/image" Target="../media/image4.jpeg"/><Relationship Id="rId4" Type="http://schemas.openxmlformats.org/officeDocument/2006/relationships/slide" Target="slid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4248" y="758952"/>
            <a:ext cx="10331432" cy="3566160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העמקת השיח ועידוד מעורבות בבחירות לרשויות המקומיות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3200" dirty="0" smtClean="0"/>
              <a:t>הצגת הפעילות באתר "בחירות לראשות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he-IL" sz="3200" dirty="0" smtClean="0"/>
              <a:t>העירייה ברמת השרון 2016"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077" y="205592"/>
            <a:ext cx="1146987" cy="1584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34" y="205592"/>
            <a:ext cx="1146987" cy="1584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51" y="4455620"/>
            <a:ext cx="2156410" cy="163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2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על מה נדבר?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3600" dirty="0" smtClean="0"/>
              <a:t>מאיפה הכל התחיל? למה בכלל הקמתי את האתר? מה רציתי להשיג?</a:t>
            </a:r>
          </a:p>
          <a:p>
            <a:pPr algn="r" rtl="1"/>
            <a:r>
              <a:rPr lang="he-IL" sz="3600" dirty="0" smtClean="0"/>
              <a:t>איך האתר פעל ומה נעשה מעבר לאתר?</a:t>
            </a:r>
          </a:p>
          <a:p>
            <a:pPr algn="r" rtl="1"/>
            <a:r>
              <a:rPr lang="en-US" sz="3600" dirty="0" smtClean="0"/>
              <a:t>WWW-EBS (What Went Well, Even Better Still)</a:t>
            </a:r>
          </a:p>
          <a:p>
            <a:pPr algn="r" rtl="1"/>
            <a:r>
              <a:rPr lang="he-IL" sz="3600" dirty="0" smtClean="0"/>
              <a:t>בחירות לרשויות המקומיות, אוקטובר 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מאיפה הכל התחיל?</a:t>
            </a:r>
            <a:endParaRPr lang="en-US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145" y="3674332"/>
            <a:ext cx="3391397" cy="788697"/>
          </a:xfrm>
          <a:prstGeom prst="rect">
            <a:avLst/>
          </a:prstGeom>
        </p:spPr>
      </p:pic>
      <p:pic>
        <p:nvPicPr>
          <p:cNvPr id="1028" name="Picture 4" descr="http://www.rosh-ir.co.il/wp-content/uploads/2013/10/Rish-Ir-25-10-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7"/>
          <a:stretch/>
        </p:blipFill>
        <p:spPr bwMode="auto">
          <a:xfrm>
            <a:off x="9080007" y="4868504"/>
            <a:ext cx="2732897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-1" y="1845734"/>
            <a:ext cx="8460146" cy="1706461"/>
          </a:xfrm>
        </p:spPr>
        <p:txBody>
          <a:bodyPr>
            <a:noAutofit/>
          </a:bodyPr>
          <a:lstStyle/>
          <a:p>
            <a:pPr algn="r" rtl="1"/>
            <a:r>
              <a:rPr lang="he-IL" sz="3600" dirty="0" smtClean="0"/>
              <a:t>השתתפתי בבחירות במסגרת סיעת "יש עתיד ברמת השרון"</a:t>
            </a:r>
          </a:p>
          <a:p>
            <a:pPr algn="r" rtl="1"/>
            <a:r>
              <a:rPr lang="he-IL" sz="3200" dirty="0" smtClean="0"/>
              <a:t>השיח הרדוד בבחירות, מבוסס סיסמאות תיסכל אותי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07735" y="3580815"/>
            <a:ext cx="7752410" cy="89367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הופיע מאוחר מדי בבחירות, לא יצר שיח אמיתי, לא "נספר" אצל המועמדים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250793" y="4729674"/>
            <a:ext cx="7209352" cy="89367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ענה על צורך אמיתי – מי המועמדים, מה הם מציעים, מה הנושאים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750239" y="2142835"/>
            <a:ext cx="3062665" cy="1103175"/>
            <a:chOff x="8093014" y="2142835"/>
            <a:chExt cx="3062665" cy="11031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159"/>
            <a:stretch/>
          </p:blipFill>
          <p:spPr>
            <a:xfrm>
              <a:off x="8093014" y="2142835"/>
              <a:ext cx="3062665" cy="1103175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9066727" y="2618431"/>
              <a:ext cx="296214" cy="46363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4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למה עכשיו?</a:t>
            </a:r>
            <a:endParaRPr lang="en-US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59883" y="1937793"/>
            <a:ext cx="7173532" cy="1706461"/>
          </a:xfrm>
        </p:spPr>
        <p:txBody>
          <a:bodyPr>
            <a:noAutofit/>
          </a:bodyPr>
          <a:lstStyle/>
          <a:p>
            <a:pPr algn="r" rtl="1"/>
            <a:r>
              <a:rPr lang="he-IL" sz="3600" dirty="0" smtClean="0"/>
              <a:t>ראש העירייה נשפט, קיבל קלון ומשך את הערר שהגיש למחוזית – הוכרזו בחירות מיוחדות לראשות העירייה ברמת השרון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63963" y="4225689"/>
            <a:ext cx="7269452" cy="169567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בחירות קריטיות אחרי שנתיים של קיפאון ואתגרים משמעותיים לרשות המקומית.</a:t>
            </a:r>
          </a:p>
          <a:p>
            <a:pPr algn="r" rtl="1"/>
            <a:r>
              <a:rPr lang="he-IL" sz="3600" dirty="0" smtClean="0"/>
              <a:t>לתושבים נמאס מהמצב – יש עניין בבחירות</a:t>
            </a:r>
          </a:p>
        </p:txBody>
      </p:sp>
      <p:pic>
        <p:nvPicPr>
          <p:cNvPr id="1030" name="Picture 6" descr="http://www.haaretz.co.il/polopoly_fs/1.2025329.1369082494!/image/3650945061.jpg_gen/derivatives/size_936xAuto/36509450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63" y="1845732"/>
            <a:ext cx="2936740" cy="227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life-longlearner.com/wp-content/uploads/2013/02/opportunity-magn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094" y="4225689"/>
            <a:ext cx="2774079" cy="184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29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מה רציתי להשיג?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3082" name="Picture 10" descr="http://www.voters-club.com/Images/Vo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865" y="2002343"/>
            <a:ext cx="1277365" cy="85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767040" y="1969289"/>
            <a:ext cx="8108278" cy="110145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עידוד מעורבות בכדי להגדיל את אחוזי ההצבעה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69312" y="3268099"/>
            <a:ext cx="8108278" cy="110145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/>
              <a:t>בניית תשתית וכלים </a:t>
            </a:r>
            <a:r>
              <a:rPr lang="he-IL" sz="3600" dirty="0" smtClean="0"/>
              <a:t>הניתנים לשכפול בכל </a:t>
            </a:r>
            <a:r>
              <a:rPr lang="he-IL" sz="3600" dirty="0"/>
              <a:t>הרשויות בישראל</a:t>
            </a:r>
            <a:endParaRPr lang="he-IL" sz="36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3874204" y="2530396"/>
            <a:ext cx="24112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60%-70%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6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אמצעים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672" y="2283942"/>
            <a:ext cx="1247405" cy="172330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36728" y="2000983"/>
            <a:ext cx="8316945" cy="274843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he-IL" sz="3600" dirty="0"/>
              <a:t>מקור </a:t>
            </a:r>
            <a:r>
              <a:rPr lang="he-IL" sz="3600" dirty="0" smtClean="0"/>
              <a:t>מידע נטרלי מרכזי למתעניינים בבחירות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he-IL" sz="3600" dirty="0" smtClean="0"/>
              <a:t>    מועמדים, חוגי בית, פוסטים בפייסבוק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he-IL" sz="3600" dirty="0"/>
              <a:t> </a:t>
            </a:r>
            <a:r>
              <a:rPr lang="he-IL" sz="3600" dirty="0" smtClean="0"/>
              <a:t>   נושאים </a:t>
            </a:r>
            <a:r>
              <a:rPr lang="he-IL" sz="3600" dirty="0"/>
              <a:t>הנוגעים לרמת </a:t>
            </a:r>
            <a:r>
              <a:rPr lang="he-IL" sz="3600" dirty="0" smtClean="0"/>
              <a:t>השרון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he-IL" sz="3600" dirty="0"/>
              <a:t> </a:t>
            </a:r>
            <a:r>
              <a:rPr lang="he-IL" sz="3600" dirty="0" smtClean="0"/>
              <a:t>   נושאים </a:t>
            </a:r>
            <a:r>
              <a:rPr lang="he-IL" sz="3600" dirty="0"/>
              <a:t>ספציפיים שעולים </a:t>
            </a:r>
            <a:r>
              <a:rPr lang="he-IL" sz="3600" dirty="0" smtClean="0"/>
              <a:t>בבחירות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672" y="4682615"/>
            <a:ext cx="2115404" cy="1138269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2486" y="4894956"/>
            <a:ext cx="8316945" cy="80508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he-IL" sz="3600" dirty="0" smtClean="0"/>
              <a:t>עימות מועמדים</a:t>
            </a:r>
          </a:p>
        </p:txBody>
      </p:sp>
    </p:spTree>
    <p:extLst>
      <p:ext uri="{BB962C8B-B14F-4D97-AF65-F5344CB8AC3E}">
        <p14:creationId xmlns:p14="http://schemas.microsoft.com/office/powerpoint/2010/main" val="39917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sz="5400" dirty="0" smtClean="0"/>
              <a:t>מה נעשה באתר – חודשיים של עבודה אינטנסיבית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9378865" y="1845734"/>
            <a:ext cx="1776816" cy="2021127"/>
            <a:chOff x="9378865" y="1845734"/>
            <a:chExt cx="1776816" cy="202112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0037" y="1845734"/>
              <a:ext cx="1315644" cy="1817574"/>
            </a:xfrm>
            <a:prstGeom prst="rect">
              <a:avLst/>
            </a:prstGeom>
          </p:spPr>
        </p:pic>
        <p:pic>
          <p:nvPicPr>
            <p:cNvPr id="4100" name="Picture 4" descr="http://www.highgradedesign.com/wp-content/uploads/2013/12/wordpress.pn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8865" y="3090103"/>
              <a:ext cx="1407873" cy="77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7658670" y="1845734"/>
            <a:ext cx="1315644" cy="1871356"/>
            <a:chOff x="7658670" y="1845734"/>
            <a:chExt cx="1315644" cy="18713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8670" y="1845734"/>
              <a:ext cx="1315644" cy="1817574"/>
            </a:xfrm>
            <a:prstGeom prst="rect">
              <a:avLst/>
            </a:prstGeom>
          </p:spPr>
        </p:pic>
        <p:pic>
          <p:nvPicPr>
            <p:cNvPr id="4102" name="Picture 6" descr="http://www.thaiware.com/upload_misc/software/2014_01/images/9891_14012509512584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8670" y="3143885"/>
              <a:ext cx="573205" cy="573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Plus 10"/>
          <p:cNvSpPr/>
          <p:nvPr/>
        </p:nvSpPr>
        <p:spPr>
          <a:xfrm>
            <a:off x="9147868" y="2579427"/>
            <a:ext cx="518615" cy="510676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82327" y="2579427"/>
            <a:ext cx="6366198" cy="59600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השקה עם ההכרזה על הבחירות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791571" y="3895009"/>
            <a:ext cx="6456954" cy="190822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כתיבת תכנים – 30 פוסטים, 21 עמודים</a:t>
            </a:r>
          </a:p>
          <a:p>
            <a:pPr algn="r" rtl="1"/>
            <a:r>
              <a:rPr lang="he-IL" sz="3600" dirty="0" smtClean="0"/>
              <a:t>פרסום סטטוס שבועי כולל מדדים</a:t>
            </a:r>
          </a:p>
          <a:p>
            <a:pPr algn="r" rtl="1"/>
            <a:r>
              <a:rPr lang="he-IL" sz="3600" dirty="0" smtClean="0"/>
              <a:t>עדכון שוטף של מידע על מועמדים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6017" y="4167983"/>
            <a:ext cx="3642076" cy="174046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6017" y="5803235"/>
            <a:ext cx="3642076" cy="38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תכנים באתר – גיוון על בסיס מידע גלוי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4104" name="Picture 8" descr="http://static.wixstatic.com/media/93fba2_5b720afa87e64017bd37ffcb046a3c2d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14" y="2800613"/>
            <a:ext cx="1849523" cy="138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432151" y="2800612"/>
            <a:ext cx="1799815" cy="1236624"/>
            <a:chOff x="3821379" y="4439535"/>
            <a:chExt cx="2154992" cy="1623577"/>
          </a:xfrm>
        </p:grpSpPr>
        <p:pic>
          <p:nvPicPr>
            <p:cNvPr id="28" name="Picture 8" descr="http://en.matmetal-sistem.hr/frontend/images/items/mali.pn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1379" y="4439535"/>
              <a:ext cx="2154992" cy="1623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6" name="Picture 10" descr="https://upload.wikimedia.org/wikipedia/commons/thumb/2/22/Ramat_HaSharon_COA.png/150px-Ramat_HaSharon_COA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2213" y="5077723"/>
              <a:ext cx="509029" cy="549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3545" y="2760861"/>
            <a:ext cx="1160010" cy="1276375"/>
          </a:xfrm>
          <a:prstGeom prst="rect">
            <a:avLst/>
          </a:prstGeom>
        </p:spPr>
      </p:pic>
      <p:pic>
        <p:nvPicPr>
          <p:cNvPr id="5122" name="Picture 2" descr="http://eie.ng/nl/images/weekly_poll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48" y="2839841"/>
            <a:ext cx="1197394" cy="119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ontent Placeholder 2"/>
          <p:cNvSpPr txBox="1">
            <a:spLocks/>
          </p:cNvSpPr>
          <p:nvPr/>
        </p:nvSpPr>
        <p:spPr>
          <a:xfrm>
            <a:off x="9095558" y="4187754"/>
            <a:ext cx="2886342" cy="111293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2800" dirty="0" smtClean="0"/>
              <a:t>מידע על המועמדים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he-IL" sz="2800" dirty="0" smtClean="0"/>
              <a:t>מצעים ופוסטים ב-</a:t>
            </a:r>
            <a:r>
              <a:rPr lang="en-US" sz="2800" dirty="0" smtClean="0"/>
              <a:t>f</a:t>
            </a:r>
            <a:endParaRPr lang="he-IL" sz="2800" dirty="0" smtClean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6739563" y="4203773"/>
            <a:ext cx="2292623" cy="71956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he-IL" sz="2800" dirty="0" smtClean="0"/>
              <a:t>לו"ז חוגי בית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049525" y="4203773"/>
            <a:ext cx="2547015" cy="71956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he-IL" sz="2800" dirty="0" smtClean="0"/>
              <a:t>מידע על הרשות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750042" y="4187754"/>
            <a:ext cx="2547015" cy="71956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he-IL" sz="2800" dirty="0" smtClean="0"/>
              <a:t>"מדד פייסבוק"</a:t>
            </a:r>
          </a:p>
        </p:txBody>
      </p:sp>
      <p:pic>
        <p:nvPicPr>
          <p:cNvPr id="5" name="Picture 4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785" y="2800612"/>
            <a:ext cx="2217602" cy="1196873"/>
          </a:xfrm>
          <a:prstGeom prst="rect">
            <a:avLst/>
          </a:prstGeom>
        </p:spPr>
      </p:pic>
      <p:sp>
        <p:nvSpPr>
          <p:cNvPr id="33" name="Content Placeholder 2"/>
          <p:cNvSpPr txBox="1">
            <a:spLocks/>
          </p:cNvSpPr>
          <p:nvPr/>
        </p:nvSpPr>
        <p:spPr>
          <a:xfrm>
            <a:off x="-117579" y="4203772"/>
            <a:ext cx="2547015" cy="71956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he-IL" sz="2800" dirty="0" smtClean="0"/>
              <a:t>סקרים</a:t>
            </a:r>
          </a:p>
        </p:txBody>
      </p:sp>
    </p:spTree>
    <p:extLst>
      <p:ext uri="{BB962C8B-B14F-4D97-AF65-F5344CB8AC3E}">
        <p14:creationId xmlns:p14="http://schemas.microsoft.com/office/powerpoint/2010/main" val="11396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החשיפה לתכנים במהלך הבחירות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269578" y="1778304"/>
            <a:ext cx="7358798" cy="4483891"/>
            <a:chOff x="1239769" y="1762795"/>
            <a:chExt cx="7358798" cy="448389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9769" y="1762795"/>
              <a:ext cx="6293795" cy="4483891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9987" y="2207154"/>
              <a:ext cx="779149" cy="85730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9706" y="3673215"/>
              <a:ext cx="1438861" cy="776575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7253051" y="4704494"/>
              <a:ext cx="764275" cy="510913"/>
              <a:chOff x="3821379" y="4439535"/>
              <a:chExt cx="2154992" cy="1623577"/>
            </a:xfrm>
          </p:grpSpPr>
          <p:pic>
            <p:nvPicPr>
              <p:cNvPr id="28" name="Picture 8" descr="http://en.matmetal-sistem.hr/frontend/images/items/mali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1379" y="4439535"/>
                <a:ext cx="2154992" cy="16235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6" name="Picture 10" descr="https://upload.wikimedia.org/wikipedia/commons/thumb/2/22/Ramat_HaSharon_COA.png/150px-Ramat_HaSharon_COA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2213" y="5077723"/>
                <a:ext cx="509029" cy="549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8" name="Content Placeholder 2"/>
          <p:cNvSpPr txBox="1">
            <a:spLocks/>
          </p:cNvSpPr>
          <p:nvPr/>
        </p:nvSpPr>
        <p:spPr>
          <a:xfrm>
            <a:off x="201770" y="2651317"/>
            <a:ext cx="3812499" cy="20957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המטרה - הגברת את החשיפה למועמדים ומידע עירוני באמצעות פוסטים</a:t>
            </a:r>
          </a:p>
        </p:txBody>
      </p:sp>
    </p:spTree>
    <p:extLst>
      <p:ext uri="{BB962C8B-B14F-4D97-AF65-F5344CB8AC3E}">
        <p14:creationId xmlns:p14="http://schemas.microsoft.com/office/powerpoint/2010/main" val="249141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944" y="286603"/>
            <a:ext cx="10511736" cy="1450757"/>
          </a:xfrm>
        </p:spPr>
        <p:txBody>
          <a:bodyPr>
            <a:normAutofit/>
          </a:bodyPr>
          <a:lstStyle/>
          <a:p>
            <a:pPr algn="r" rtl="1"/>
            <a:r>
              <a:rPr lang="he-IL" sz="5400" dirty="0" smtClean="0"/>
              <a:t>פעילות מעבר לאתר – קידום עימות מועמדים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851176" y="2397842"/>
            <a:ext cx="3760868" cy="2761015"/>
            <a:chOff x="6851176" y="1851928"/>
            <a:chExt cx="3760868" cy="276101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1176" y="1851928"/>
              <a:ext cx="3760868" cy="2023670"/>
            </a:xfrm>
            <a:prstGeom prst="rect">
              <a:avLst/>
            </a:prstGeom>
          </p:spPr>
        </p:pic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6998571" y="3990166"/>
              <a:ext cx="3466078" cy="622777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he-IL" sz="3600" dirty="0" smtClean="0"/>
                <a:t>עימות מועמדים?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006221" y="2397842"/>
            <a:ext cx="3364593" cy="2761014"/>
            <a:chOff x="2006221" y="2397842"/>
            <a:chExt cx="3364593" cy="276101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1693" y="2397842"/>
              <a:ext cx="2695097" cy="2023670"/>
            </a:xfrm>
            <a:prstGeom prst="rect">
              <a:avLst/>
            </a:prstGeom>
          </p:spPr>
        </p:pic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2006221" y="4536079"/>
              <a:ext cx="3364593" cy="622777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he-IL" sz="3600" dirty="0" smtClean="0"/>
                <a:t>לא קרה... </a:t>
              </a:r>
              <a:r>
                <a:rPr lang="he-IL" sz="3600" dirty="0" smtClean="0">
                  <a:sym typeface="Wingdings" panose="05000000000000000000" pitchFamily="2" charset="2"/>
                </a:rPr>
                <a:t></a:t>
              </a:r>
              <a:r>
                <a:rPr lang="en-US" sz="3600" dirty="0" smtClean="0"/>
                <a:t/>
              </a:r>
              <a:br>
                <a:rPr lang="en-US" sz="3600" dirty="0" smtClean="0"/>
              </a:br>
              <a:r>
                <a:rPr lang="he-IL" sz="3600" dirty="0" smtClean="0"/>
                <a:t>אבל כתבתי </a:t>
              </a:r>
              <a:r>
                <a:rPr lang="he-IL" sz="3600" dirty="0" smtClean="0">
                  <a:hlinkClick r:id="rId5"/>
                </a:rPr>
                <a:t>מדריך!</a:t>
              </a:r>
              <a:endParaRPr lang="he-IL" sz="36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73372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פעילות מעבר לאתר – נסיון לעורר תושבים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761863" y="3013303"/>
            <a:ext cx="2644482" cy="206442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he-IL" sz="3600" dirty="0" smtClean="0"/>
              <a:t>פניה לתושבים לתליית שלטים עם הכוונה לאתר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956" y="2028299"/>
            <a:ext cx="4475048" cy="3923731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991673" y="3265410"/>
            <a:ext cx="2644482" cy="73983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he-IL" sz="3600" dirty="0" smtClean="0"/>
              <a:t>לא הצליח</a:t>
            </a:r>
          </a:p>
          <a:p>
            <a:pPr algn="ctr" rtl="1"/>
            <a:r>
              <a:rPr lang="he-IL" sz="2800" dirty="0" smtClean="0"/>
              <a:t>(בינינו, הנסיון היה די עלוב)</a:t>
            </a:r>
          </a:p>
        </p:txBody>
      </p:sp>
    </p:spTree>
    <p:extLst>
      <p:ext uri="{BB962C8B-B14F-4D97-AF65-F5344CB8AC3E}">
        <p14:creationId xmlns:p14="http://schemas.microsoft.com/office/powerpoint/2010/main" val="88038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חודשיים אחרי – הגעתי ליותר מ-15% מבעלי זכות הבחירה </a:t>
            </a:r>
            <a:r>
              <a:rPr lang="he-IL" sz="2800" dirty="0" smtClean="0"/>
              <a:t>(נתוני כניסות מהאנליטיקס)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0832" y="1778304"/>
            <a:ext cx="9171295" cy="441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5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חודשיים אחרי – הגעתי ל-50%~ מהתושבים הפעילים בפייסבוק* </a:t>
            </a:r>
            <a:r>
              <a:rPr lang="he-IL" sz="2800" dirty="0" smtClean="0"/>
              <a:t>(הופעה בפיד של משתמשי פייסבוק)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4713" y="1908229"/>
            <a:ext cx="7170967" cy="426301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30846" y="2620370"/>
            <a:ext cx="3657599" cy="245963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תפוצה אורגנית בלבד!</a:t>
            </a:r>
            <a:endParaRPr lang="he-IL" sz="3600" dirty="0"/>
          </a:p>
          <a:p>
            <a:pPr algn="r" rtl="1"/>
            <a:r>
              <a:rPr lang="he-IL" sz="3600" dirty="0" smtClean="0"/>
              <a:t>המרה של 10%~ לכניסות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72523" y="5905387"/>
            <a:ext cx="3657599" cy="37485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dirty="0" smtClean="0"/>
              <a:t>* - הערכה על סמך מידע שהצטבר</a:t>
            </a:r>
          </a:p>
        </p:txBody>
      </p:sp>
    </p:spTree>
    <p:extLst>
      <p:ext uri="{BB962C8B-B14F-4D97-AF65-F5344CB8AC3E}">
        <p14:creationId xmlns:p14="http://schemas.microsoft.com/office/powerpoint/2010/main" val="153375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dirty="0" smtClean="0"/>
              <a:t>חודשיים אחרי – גוגל הצליח בסוף לנצח את פייסבוק כמקור כניסות </a:t>
            </a:r>
            <a:r>
              <a:rPr lang="he-IL" sz="2800" dirty="0" smtClean="0"/>
              <a:t>(מאיפה הגיעו הקוראים, מתוך סטטיסטיקת </a:t>
            </a:r>
            <a:r>
              <a:rPr lang="en-US" sz="2800" dirty="0" smtClean="0"/>
              <a:t>WP</a:t>
            </a:r>
            <a:r>
              <a:rPr lang="he-IL" sz="2800" dirty="0" smtClean="0"/>
              <a:t>)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8794" y="1969686"/>
            <a:ext cx="7630590" cy="30936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85" y="3657600"/>
            <a:ext cx="3730609" cy="254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9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מי נחשף לאתר ולעמוד?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6578221" y="1980244"/>
            <a:ext cx="5063319" cy="40111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1336"/>
          <a:stretch/>
        </p:blipFill>
        <p:spPr>
          <a:xfrm>
            <a:off x="9647435" y="2280758"/>
            <a:ext cx="2335167" cy="17453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5" y="2180783"/>
            <a:ext cx="6131674" cy="32657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48988" y="5991367"/>
            <a:ext cx="2866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15.11.15-31.1.16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64361" y="5991367"/>
            <a:ext cx="2866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15.11.15-07.12.15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1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בסוף גם עשיתי סקר </a:t>
            </a:r>
            <a:r>
              <a:rPr lang="he-IL" sz="2800" dirty="0" smtClean="0"/>
              <a:t>(</a:t>
            </a:r>
            <a:r>
              <a:rPr lang="en-US" sz="2800" dirty="0" smtClean="0"/>
              <a:t>X</a:t>
            </a:r>
            <a:r>
              <a:rPr lang="he-IL" sz="2800" dirty="0" smtClean="0"/>
              <a:t>2)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4400" dirty="0" smtClean="0"/>
              <a:t>הסקר חולק לשני חלקים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he-IL" sz="4400" dirty="0" smtClean="0"/>
              <a:t>בחינת הסיבות להצבעה ושיקולים בבחירה של המשיבים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he-IL" sz="4400" dirty="0" smtClean="0"/>
              <a:t>בחינת האפקטיביות של האתר והשימוש שנעשה בו ע"י המשיבים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sz="5400" dirty="0" smtClean="0"/>
              <a:t>תוצאות מהסקר לגבי שיקולי הבחירה של המשיבים </a:t>
            </a:r>
            <a:r>
              <a:rPr lang="he-IL" sz="2800" dirty="0" smtClean="0"/>
              <a:t>(על קצה המזלג)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77494"/>
            <a:ext cx="10058400" cy="402336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3600" dirty="0" smtClean="0"/>
              <a:t>פייסבוק הוא בועה וקבוצות עירוניות הן מרכז הבועה – מי שמצליח להוציא בוחרים מהבועה (אפילו חיפושים בגוגל) מעלה את סיכויו להשפיע עליהם באופן משמעותי</a:t>
            </a:r>
          </a:p>
          <a:p>
            <a:pPr marL="0" indent="0" algn="r" rtl="1">
              <a:buNone/>
            </a:pPr>
            <a:r>
              <a:rPr lang="he-IL" sz="3600" dirty="0" smtClean="0"/>
              <a:t>אין תחליף למפגש בלתי אמצעי והיכרות אישית – גורם דומיננטי להשפיע על השיקול בחירה</a:t>
            </a:r>
          </a:p>
          <a:p>
            <a:pPr marL="0" indent="0" algn="r" rtl="1">
              <a:buNone/>
            </a:pPr>
            <a:r>
              <a:rPr lang="he-IL" sz="3600" dirty="0" smtClean="0"/>
              <a:t>אנשים קוראים מצעים והתכנים במצע הם חלק משיקולי הבחירה במועמד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1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תוצאות מהסקר לגבי האתר</a:t>
            </a:r>
            <a:r>
              <a:rPr lang="he-IL" sz="2800" dirty="0" smtClean="0"/>
              <a:t> (על קצה המזלג)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77494"/>
            <a:ext cx="10058400" cy="4023360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sz="3600" dirty="0" smtClean="0"/>
              <a:t>החשיפה הגדולה ביותר לאתר הגיעה מקבוצות הפייסבוק העירוניות (85%) – מרבית המשיבים (85%) הכירו את האתר לפחות חודש לפני הבחירות</a:t>
            </a:r>
          </a:p>
          <a:p>
            <a:pPr marL="0" indent="0" algn="r" rtl="1">
              <a:buNone/>
            </a:pPr>
            <a:r>
              <a:rPr lang="he-IL" sz="3600" dirty="0" smtClean="0"/>
              <a:t>כ-25% נעזרו באתר לגיבוש דעה, ול-20% האתר לא סייע כלל. כ-85% ראו באתר כמקור מידע נטרלי.</a:t>
            </a:r>
          </a:p>
          <a:p>
            <a:pPr marL="0" indent="0" algn="r" rtl="1">
              <a:buNone/>
            </a:pPr>
            <a:r>
              <a:rPr lang="he-IL" sz="3600" dirty="0" smtClean="0"/>
              <a:t>האתר סייע למשיבים לעקוב אחרי הבחירות, להכיר את מצעים והנושאים השונים בבחירות, בין אם הם נעזרו במידה זה בכדי לגבש דעה או לא.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2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smtClean="0"/>
              <a:t>WWW (What Went Well)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97280" y="1777494"/>
            <a:ext cx="10058400" cy="4509006"/>
          </a:xfrm>
        </p:spPr>
        <p:txBody>
          <a:bodyPr>
            <a:normAutofit fontScale="85000" lnSpcReduction="20000"/>
          </a:bodyPr>
          <a:lstStyle/>
          <a:p>
            <a:pPr marL="0" indent="0" algn="r" rtl="1">
              <a:buNone/>
            </a:pPr>
            <a:r>
              <a:rPr lang="he-IL" sz="3600" dirty="0" smtClean="0"/>
              <a:t>הפלטפורמה שבניתי עובדת – מרבית המשתמשים ראו בה כמקור מידע נטרלי, כ-25% התייחסו לתכנים באתר במסגרת שיקולי הבחירה שלהם</a:t>
            </a:r>
          </a:p>
          <a:p>
            <a:pPr marL="0" indent="0" algn="r" rtl="1">
              <a:buNone/>
            </a:pPr>
            <a:r>
              <a:rPr lang="he-IL" sz="3600" dirty="0" smtClean="0"/>
              <a:t>מסגרת פרסום קבועה ותכנים ממוקדים מגדילים את העניין ואת התעניינות בתכנים נוספים</a:t>
            </a:r>
          </a:p>
          <a:p>
            <a:pPr marL="0" indent="0" algn="r" rtl="1">
              <a:buNone/>
            </a:pPr>
            <a:r>
              <a:rPr lang="he-IL" sz="3600" dirty="0" smtClean="0"/>
              <a:t>פרסום דרך קבוצות פייסבוק עירוניות הצליח להעלות את האתר על הרדאר של גוגל "בזמן" לבחירות</a:t>
            </a:r>
          </a:p>
          <a:p>
            <a:pPr marL="0" indent="0" algn="r" rtl="1">
              <a:buNone/>
            </a:pPr>
            <a:r>
              <a:rPr lang="he-IL" sz="3600" dirty="0" smtClean="0"/>
              <a:t>איסוף נתונים במהלך התפעול של האתר עזר בהסקת מסקנות קדימה</a:t>
            </a:r>
          </a:p>
          <a:p>
            <a:pPr marL="0" indent="0" algn="r" rtl="1">
              <a:buNone/>
            </a:pPr>
            <a:r>
              <a:rPr lang="he-IL" sz="3600" dirty="0" smtClean="0"/>
              <a:t>מדריך להקמת אתר ומסמך הנחיות/עצות לקידום עימות</a:t>
            </a:r>
          </a:p>
        </p:txBody>
      </p:sp>
    </p:spTree>
    <p:extLst>
      <p:ext uri="{BB962C8B-B14F-4D97-AF65-F5344CB8AC3E}">
        <p14:creationId xmlns:p14="http://schemas.microsoft.com/office/powerpoint/2010/main" val="271148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smtClean="0"/>
              <a:t>EBS (Even Better Still)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97280" y="1777494"/>
            <a:ext cx="10058400" cy="4023360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sz="3600" dirty="0" smtClean="0"/>
              <a:t>על מנת להגביר את החשיפה לאתר צריך לצאת מהפייסבוק (רצוי מהאינטרנט). חשיפה מוקדמת מובילה להשפעה רבה (וזה גם אומר יותר עלויות)</a:t>
            </a:r>
          </a:p>
          <a:p>
            <a:pPr marL="0" indent="0" algn="r" rtl="1">
              <a:buNone/>
            </a:pPr>
            <a:r>
              <a:rPr lang="he-IL" sz="3600" dirty="0" smtClean="0"/>
              <a:t>אם רוצים לבצע סקר מסכם טוב – צריך לצאת לקלפיות. סקר פייסבוק מוגבל מאד במסקנות שלו</a:t>
            </a:r>
          </a:p>
          <a:p>
            <a:pPr marL="0" indent="0" algn="r" rtl="1">
              <a:buNone/>
            </a:pPr>
            <a:r>
              <a:rPr lang="he-IL" sz="3600" dirty="0" smtClean="0"/>
              <a:t>לא לעשות פרויקטים כאלה לבד – חפשו שותפים</a:t>
            </a:r>
          </a:p>
          <a:p>
            <a:pPr marL="0" indent="0" algn="r" rtl="1">
              <a:buNone/>
            </a:pPr>
            <a:r>
              <a:rPr lang="he-IL" sz="3600" dirty="0" smtClean="0"/>
              <a:t>לקבוע יעדים ראליים</a:t>
            </a:r>
          </a:p>
          <a:p>
            <a:pPr marL="0" indent="0" algn="r" rtl="1">
              <a:buNone/>
            </a:pPr>
            <a:endParaRPr lang="he-IL" sz="3600" dirty="0" smtClean="0"/>
          </a:p>
        </p:txBody>
      </p:sp>
    </p:spTree>
    <p:extLst>
      <p:ext uri="{BB962C8B-B14F-4D97-AF65-F5344CB8AC3E}">
        <p14:creationId xmlns:p14="http://schemas.microsoft.com/office/powerpoint/2010/main" val="29671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sz="5400" dirty="0" smtClean="0"/>
              <a:t>הבחירות לרשויות המקומיות, אוקטובר 2018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8194" name="Picture 2" descr="http://asmarterplanet.com/mobile-enterprise/files/pile-of-pap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885" y="2341626"/>
            <a:ext cx="3570264" cy="236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025883" y="2648884"/>
            <a:ext cx="133882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125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he-IL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76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53648" y="2648884"/>
            <a:ext cx="34932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1200-1400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he-IL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1300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9885576" y="5308831"/>
            <a:ext cx="1517607" cy="564132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he-IL" sz="4400" dirty="0" smtClean="0"/>
              <a:t>רשויות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550404" y="5314734"/>
            <a:ext cx="2252401" cy="56413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Font typeface="Calibri" panose="020F0502020204030204" pitchFamily="34" charset="0"/>
              <a:buNone/>
            </a:pPr>
            <a:r>
              <a:rPr lang="he-IL" sz="4400" dirty="0" smtClean="0"/>
              <a:t>מועמדים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197347" y="5308831"/>
            <a:ext cx="2252401" cy="56413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Font typeface="Calibri" panose="020F0502020204030204" pitchFamily="34" charset="0"/>
              <a:buNone/>
            </a:pPr>
            <a:r>
              <a:rPr lang="he-IL" sz="4400" dirty="0" smtClean="0"/>
              <a:t>עבודה</a:t>
            </a:r>
          </a:p>
        </p:txBody>
      </p:sp>
    </p:spTree>
    <p:extLst>
      <p:ext uri="{BB962C8B-B14F-4D97-AF65-F5344CB8AC3E}">
        <p14:creationId xmlns:p14="http://schemas.microsoft.com/office/powerpoint/2010/main" val="406156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 build="p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וכמעט שכחתי! מי ניצח?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499" y="2083035"/>
            <a:ext cx="5564676" cy="3795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18" y="2083035"/>
            <a:ext cx="5565064" cy="3795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194" y="2083035"/>
            <a:ext cx="1865376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שקפי עזר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1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תכנים באתר – מידע על המועמדים</a:t>
            </a:r>
            <a:endParaRPr lang="en-US" sz="5400" dirty="0"/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413544"/>
            <a:ext cx="2217602" cy="1196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463" y="1987506"/>
            <a:ext cx="3519142" cy="2898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225" y="2105575"/>
            <a:ext cx="3162300" cy="34903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280" y="2105575"/>
            <a:ext cx="3291182" cy="310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4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תכנים באתר – לו"ז חוגי בית</a:t>
            </a:r>
            <a:endParaRPr lang="en-US" sz="5400" dirty="0"/>
          </a:p>
        </p:txBody>
      </p:sp>
      <p:pic>
        <p:nvPicPr>
          <p:cNvPr id="4104" name="Picture 8" descr="http://static.wixstatic.com/media/93fba2_5b720afa87e64017bd37ffcb046a3c2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1" y="318410"/>
            <a:ext cx="1849523" cy="138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5657" y="2119968"/>
            <a:ext cx="5080000" cy="2508898"/>
          </a:xfrm>
          <a:prstGeom prst="rect">
            <a:avLst/>
          </a:prstGeom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870857" y="1996256"/>
            <a:ext cx="4920559" cy="12984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הנגשת </a:t>
            </a:r>
            <a:r>
              <a:rPr lang="en-US" sz="3600" dirty="0" smtClean="0"/>
              <a:t>Google Calendar</a:t>
            </a:r>
            <a:r>
              <a:rPr lang="he-IL" sz="3600" dirty="0" smtClean="0"/>
              <a:t> ייעודי דרך ווידג'ט באתר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65" y="3494391"/>
            <a:ext cx="3634377" cy="252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1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תכנים באתר – מידע על הרשות</a:t>
            </a:r>
            <a:endParaRPr lang="en-US" sz="5400" dirty="0"/>
          </a:p>
        </p:txBody>
      </p:sp>
      <p:grpSp>
        <p:nvGrpSpPr>
          <p:cNvPr id="3" name="Group 2"/>
          <p:cNvGrpSpPr/>
          <p:nvPr/>
        </p:nvGrpSpPr>
        <p:grpSpPr>
          <a:xfrm>
            <a:off x="201770" y="286603"/>
            <a:ext cx="1799815" cy="1236624"/>
            <a:chOff x="3821379" y="4439535"/>
            <a:chExt cx="2154992" cy="1623577"/>
          </a:xfrm>
        </p:grpSpPr>
        <p:pic>
          <p:nvPicPr>
            <p:cNvPr id="28" name="Picture 8" descr="http://en.matmetal-sistem.hr/frontend/images/items/mali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1379" y="4439535"/>
              <a:ext cx="2154992" cy="1623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6" name="Picture 10" descr="https://upload.wikimedia.org/wikipedia/commons/thumb/2/22/Ramat_HaSharon_COA.png/150px-Ramat_HaSharon_COA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2213" y="5077723"/>
              <a:ext cx="509029" cy="549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1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04" y="2025195"/>
            <a:ext cx="4348480" cy="32220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567" y="2025195"/>
            <a:ext cx="2036550" cy="3222067"/>
          </a:xfrm>
          <a:prstGeom prst="rect">
            <a:avLst/>
          </a:prstGeom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7269404" y="5247263"/>
            <a:ext cx="4348480" cy="60199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2800" dirty="0" smtClean="0"/>
              <a:t>מידע על הרשות ועל כל שכונה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he-IL" sz="2800" dirty="0" smtClean="0"/>
              <a:t>(עיבוד נתונים שלי)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484913" y="5247263"/>
            <a:ext cx="2191203" cy="60199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2800" dirty="0" smtClean="0"/>
              <a:t>במה לתושבים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4961" y="2025195"/>
            <a:ext cx="2395272" cy="3222067"/>
          </a:xfrm>
          <a:prstGeom prst="rect">
            <a:avLst/>
          </a:prstGeom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1651007" y="5234100"/>
            <a:ext cx="2191203" cy="60199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2800" dirty="0" smtClean="0"/>
              <a:t>מידע כללי</a:t>
            </a:r>
          </a:p>
        </p:txBody>
      </p:sp>
    </p:spTree>
    <p:extLst>
      <p:ext uri="{BB962C8B-B14F-4D97-AF65-F5344CB8AC3E}">
        <p14:creationId xmlns:p14="http://schemas.microsoft.com/office/powerpoint/2010/main" val="60384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תכנים באתר – "מדד הפייסבוק"</a:t>
            </a:r>
            <a:endParaRPr lang="en-US" sz="54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70" y="286603"/>
            <a:ext cx="1160010" cy="1276375"/>
          </a:xfrm>
          <a:prstGeom prst="rect">
            <a:avLst/>
          </a:prstGeom>
        </p:spPr>
      </p:pic>
      <p:pic>
        <p:nvPicPr>
          <p:cNvPr id="16" name="Picture 1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1573" y="2075543"/>
            <a:ext cx="3169855" cy="33493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0971" y="2075543"/>
            <a:ext cx="2844546" cy="3349398"/>
          </a:xfrm>
          <a:prstGeom prst="rect">
            <a:avLst/>
          </a:prstGeom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361428" y="2196245"/>
            <a:ext cx="4283144" cy="12984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3600" dirty="0" smtClean="0"/>
              <a:t>הנגשת נתוני "ניראות" של המועמדים בפייסבוק לצורך יצירת עניין וכבסיס לפוסט שבועי</a:t>
            </a:r>
          </a:p>
          <a:p>
            <a:pPr algn="r" rtl="1"/>
            <a:r>
              <a:rPr lang="he-IL" sz="2800" dirty="0" smtClean="0"/>
              <a:t>תזמון לימי שני בהם מתאפסת הסטטיסטיקה השבועית</a:t>
            </a:r>
          </a:p>
        </p:txBody>
      </p:sp>
    </p:spTree>
    <p:extLst>
      <p:ext uri="{BB962C8B-B14F-4D97-AF65-F5344CB8AC3E}">
        <p14:creationId xmlns:p14="http://schemas.microsoft.com/office/powerpoint/2010/main" val="4625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תכנים באתר – סקרים</a:t>
            </a:r>
            <a:endParaRPr lang="en-US" sz="5400" dirty="0"/>
          </a:p>
        </p:txBody>
      </p:sp>
      <p:pic>
        <p:nvPicPr>
          <p:cNvPr id="5122" name="Picture 2" descr="http://eie.ng/nl/images/weekly_po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0" y="286603"/>
            <a:ext cx="1197394" cy="119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0" y="5077723"/>
            <a:ext cx="789903" cy="1091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60" y="2002971"/>
            <a:ext cx="5379520" cy="38931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057" y="2002971"/>
            <a:ext cx="3813855" cy="388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4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787</TotalTime>
  <Words>767</Words>
  <Application>Microsoft Office PowerPoint</Application>
  <PresentationFormat>Widescreen</PresentationFormat>
  <Paragraphs>97</Paragraphs>
  <Slides>28</Slides>
  <Notes>0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Wingdings</vt:lpstr>
      <vt:lpstr>Wingdings 2</vt:lpstr>
      <vt:lpstr>HDOfficeLightV0</vt:lpstr>
      <vt:lpstr>1_HDOfficeLightV0</vt:lpstr>
      <vt:lpstr>2_HDOfficeLightV0</vt:lpstr>
      <vt:lpstr>Retrospect</vt:lpstr>
      <vt:lpstr>העמקת השיח ועידוד מעורבות בבחירות לרשויות המקומיות</vt:lpstr>
      <vt:lpstr>על מה נדבר?</vt:lpstr>
      <vt:lpstr>מאיפה הכל התחיל?</vt:lpstr>
      <vt:lpstr>למה עכשיו?</vt:lpstr>
      <vt:lpstr>מה רציתי להשיג?</vt:lpstr>
      <vt:lpstr>אמצעים</vt:lpstr>
      <vt:lpstr>מה נעשה באתר – חודשיים של עבודה אינטנסיבית</vt:lpstr>
      <vt:lpstr>תכנים באתר – גיוון על בסיס מידע גלוי</vt:lpstr>
      <vt:lpstr>החשיפה לתכנים במהלך הבחירות</vt:lpstr>
      <vt:lpstr>פעילות מעבר לאתר – קידום עימות מועמדים</vt:lpstr>
      <vt:lpstr>פעילות מעבר לאתר – נסיון לעורר תושבים</vt:lpstr>
      <vt:lpstr>חודשיים אחרי – הגעתי ליותר מ-15% מבעלי זכות הבחירה (נתוני כניסות מהאנליטיקס)</vt:lpstr>
      <vt:lpstr>חודשיים אחרי – הגעתי ל-50%~ מהתושבים הפעילים בפייסבוק* (הופעה בפיד של משתמשי פייסבוק)</vt:lpstr>
      <vt:lpstr>חודשיים אחרי – גוגל הצליח בסוף לנצח את פייסבוק כמקור כניסות (מאיפה הגיעו הקוראים, מתוך סטטיסטיקת WP)</vt:lpstr>
      <vt:lpstr>מי נחשף לאתר ולעמוד?</vt:lpstr>
      <vt:lpstr>בסוף גם עשיתי סקר (X2)</vt:lpstr>
      <vt:lpstr>תוצאות מהסקר לגבי שיקולי הבחירה של המשיבים (על קצה המזלג)</vt:lpstr>
      <vt:lpstr>תוצאות מהסקר לגבי האתר (על קצה המזלג)</vt:lpstr>
      <vt:lpstr>WWW (What Went Well)</vt:lpstr>
      <vt:lpstr>EBS (Even Better Still)</vt:lpstr>
      <vt:lpstr>הבחירות לרשויות המקומיות, אוקטובר 2018</vt:lpstr>
      <vt:lpstr>וכמעט שכחתי! מי ניצח?</vt:lpstr>
      <vt:lpstr>שקפי עזר</vt:lpstr>
      <vt:lpstr>תכנים באתר – מידע על המועמדים</vt:lpstr>
      <vt:lpstr>תכנים באתר – לו"ז חוגי בית</vt:lpstr>
      <vt:lpstr>תכנים באתר – מידע על הרשות</vt:lpstr>
      <vt:lpstr>תכנים באתר – "מדד הפייסבוק"</vt:lpstr>
      <vt:lpstr>תכנים באתר – סקרים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הנגשת מידע ועידוד מעורבות בבחירות לרשויות המקומיות</dc:title>
  <dc:creator>Sharvit, Yogev</dc:creator>
  <cp:lastModifiedBy>Sharvit, Yogev</cp:lastModifiedBy>
  <cp:revision>46</cp:revision>
  <dcterms:created xsi:type="dcterms:W3CDTF">2016-03-05T12:09:32Z</dcterms:created>
  <dcterms:modified xsi:type="dcterms:W3CDTF">2016-11-10T10:03:15Z</dcterms:modified>
</cp:coreProperties>
</file>