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1" r:id="rId10"/>
    <p:sldId id="264" r:id="rId11"/>
    <p:sldId id="267" r:id="rId12"/>
    <p:sldId id="273" r:id="rId13"/>
    <p:sldId id="269" r:id="rId14"/>
    <p:sldId id="272" r:id="rId15"/>
    <p:sldId id="265" r:id="rId16"/>
    <p:sldId id="268"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E39353-7528-4E20-A86C-197081AD1BAD}"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3E37D-E6C7-4DFF-B341-E84F41FC118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21113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39353-7528-4E20-A86C-197081AD1BAD}"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3E37D-E6C7-4DFF-B341-E84F41FC118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153451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E39353-7528-4E20-A86C-197081AD1BAD}"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3E37D-E6C7-4DFF-B341-E84F41FC118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3908299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E39353-7528-4E20-A86C-197081AD1BAD}"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3E37D-E6C7-4DFF-B341-E84F41FC118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23290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E39353-7528-4E20-A86C-197081AD1BAD}" type="datetimeFigureOut">
              <a:rPr lang="en-US" smtClean="0"/>
              <a:t>10/24/2017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13E37D-E6C7-4DFF-B341-E84F41FC1181}"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11338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E39353-7528-4E20-A86C-197081AD1BAD}" type="datetimeFigureOut">
              <a:rPr lang="en-US" smtClean="0"/>
              <a:t>10/24/2017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13E37D-E6C7-4DFF-B341-E84F41FC1181}"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1400929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E39353-7528-4E20-A86C-197081AD1BAD}" type="datetimeFigureOut">
              <a:rPr lang="en-US" smtClean="0"/>
              <a:t>10/24/2017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13E37D-E6C7-4DFF-B341-E84F41FC1181}"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601952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39353-7528-4E20-A86C-197081AD1BAD}"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3E37D-E6C7-4DFF-B341-E84F41FC118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14063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39353-7528-4E20-A86C-197081AD1BAD}" type="datetimeFigureOut">
              <a:rPr lang="en-US" smtClean="0"/>
              <a:t>10/24/2017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3E37D-E6C7-4DFF-B341-E84F41FC118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214718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39353-7528-4E20-A86C-197081AD1BAD}"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3E37D-E6C7-4DFF-B341-E84F41FC118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2614515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39353-7528-4E20-A86C-197081AD1BAD}" type="datetimeFigureOut">
              <a:rPr lang="en-US" smtClean="0"/>
              <a:t>10/24/2017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3E37D-E6C7-4DFF-B341-E84F41FC118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8686" y="6082365"/>
            <a:ext cx="684628" cy="639110"/>
          </a:xfrm>
          <a:prstGeom prst="rect">
            <a:avLst/>
          </a:prstGeom>
        </p:spPr>
      </p:pic>
    </p:spTree>
    <p:extLst>
      <p:ext uri="{BB962C8B-B14F-4D97-AF65-F5344CB8AC3E}">
        <p14:creationId xmlns:p14="http://schemas.microsoft.com/office/powerpoint/2010/main" val="4046846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E39353-7528-4E20-A86C-197081AD1BAD}" type="datetimeFigureOut">
              <a:rPr lang="en-US" smtClean="0"/>
              <a:t>10/24/2017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3E37D-E6C7-4DFF-B341-E84F41FC1181}" type="slidenum">
              <a:rPr lang="en-US" smtClean="0"/>
              <a:t>‹#›</a:t>
            </a:fld>
            <a:endParaRPr lang="en-US"/>
          </a:p>
        </p:txBody>
      </p:sp>
    </p:spTree>
    <p:extLst>
      <p:ext uri="{BB962C8B-B14F-4D97-AF65-F5344CB8AC3E}">
        <p14:creationId xmlns:p14="http://schemas.microsoft.com/office/powerpoint/2010/main" val="2122270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citytax.co/"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he-IL" dirty="0" smtClean="0"/>
              <a:t>העברת אוניברסיטת בר אילן לתחומי עיריית גבעת שמואל</a:t>
            </a:r>
            <a:endParaRPr lang="en-US" dirty="0"/>
          </a:p>
        </p:txBody>
      </p:sp>
      <p:sp>
        <p:nvSpPr>
          <p:cNvPr id="3" name="Subtitle 2"/>
          <p:cNvSpPr>
            <a:spLocks noGrp="1"/>
          </p:cNvSpPr>
          <p:nvPr>
            <p:ph type="subTitle" idx="1"/>
          </p:nvPr>
        </p:nvSpPr>
        <p:spPr/>
        <p:txBody>
          <a:bodyPr/>
          <a:lstStyle/>
          <a:p>
            <a:r>
              <a:rPr lang="he-IL" dirty="0" smtClean="0"/>
              <a:t>התייחסות להיבטי תכנון וכלכלה מוניציפלית</a:t>
            </a:r>
            <a:endParaRPr lang="en-US" dirty="0"/>
          </a:p>
        </p:txBody>
      </p:sp>
      <p:sp>
        <p:nvSpPr>
          <p:cNvPr id="4" name="TextBox 3"/>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smtClean="0"/>
              <a:t>יוגב שרביט – המדד המוניציפלי</a:t>
            </a:r>
            <a:endParaRPr lang="en-US" dirty="0"/>
          </a:p>
        </p:txBody>
      </p:sp>
      <p:sp>
        <p:nvSpPr>
          <p:cNvPr id="5" name="TextBox 4"/>
          <p:cNvSpPr txBox="1"/>
          <p:nvPr/>
        </p:nvSpPr>
        <p:spPr>
          <a:xfrm rot="16200000">
            <a:off x="-1689209" y="1691719"/>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886269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רקע</a:t>
            </a:r>
            <a:endParaRPr lang="en-US" dirty="0"/>
          </a:p>
        </p:txBody>
      </p:sp>
      <p:sp>
        <p:nvSpPr>
          <p:cNvPr id="3" name="Content Placeholder 2"/>
          <p:cNvSpPr>
            <a:spLocks noGrp="1"/>
          </p:cNvSpPr>
          <p:nvPr>
            <p:ph idx="1"/>
          </p:nvPr>
        </p:nvSpPr>
        <p:spPr/>
        <p:txBody>
          <a:bodyPr>
            <a:normAutofit/>
          </a:bodyPr>
          <a:lstStyle/>
          <a:p>
            <a:pPr algn="r" rtl="1"/>
            <a:r>
              <a:rPr lang="he-IL" dirty="0" smtClean="0"/>
              <a:t>עיריית גבעת שמואל הגישה בשנת 2014 בקשה לשר הפנים (גדעון סער) להקמת ועדת חקירה להעתקת אוניברסיטת בר אילן לתחומיה המוניציפליים.</a:t>
            </a:r>
          </a:p>
          <a:p>
            <a:pPr algn="r" rtl="1"/>
            <a:r>
              <a:rPr lang="he-IL" dirty="0" smtClean="0"/>
              <a:t>אוניברסיטת בר אילן נמצאת בתחומי עיריית רמת גן. תחומי האוניברסיטה אשר גדלו עם השנים גדלו יד ביד עם גידול בתחומיה המוניציפליים של רמת גן.</a:t>
            </a:r>
          </a:p>
          <a:p>
            <a:pPr algn="r" rtl="1"/>
            <a:r>
              <a:rPr lang="he-IL" dirty="0" smtClean="0"/>
              <a:t>גבעת שמואל התפתחה וגדלה עם השנים כך שחלקה הצפון מזרחי של האוניברסיטה מהווה מובלעת בתוך השטח הבנוי של גבעת שמואל</a:t>
            </a:r>
          </a:p>
          <a:p>
            <a:pPr algn="r" rtl="1"/>
            <a:r>
              <a:rPr lang="he-IL" dirty="0" smtClean="0"/>
              <a:t>גבעת שמואל רואה באוניברסיטת בר אילן חלק אינטגרלי בחזון "עיר אוניברסיטאית" אותו היא רוצה לקדם במסגרת תוכנית המתאר שלה. </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smtClean="0"/>
              <a:t>רקע</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773778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שאלות עיקריות</a:t>
            </a:r>
            <a:endParaRPr lang="en-US" dirty="0"/>
          </a:p>
        </p:txBody>
      </p:sp>
      <p:sp>
        <p:nvSpPr>
          <p:cNvPr id="3" name="Content Placeholder 2"/>
          <p:cNvSpPr>
            <a:spLocks noGrp="1"/>
          </p:cNvSpPr>
          <p:nvPr>
            <p:ph idx="1"/>
          </p:nvPr>
        </p:nvSpPr>
        <p:spPr/>
        <p:txBody>
          <a:bodyPr>
            <a:normAutofit/>
          </a:bodyPr>
          <a:lstStyle/>
          <a:p>
            <a:pPr algn="r" rtl="1"/>
            <a:r>
              <a:rPr lang="he-IL" sz="3600" dirty="0" smtClean="0"/>
              <a:t>היבטי תכנון/ממשק בין בר אילן וגבעת שמואל – האם חזון העיר האוניברסיטאית אפשרי?</a:t>
            </a:r>
            <a:endParaRPr lang="he-IL" sz="3200" dirty="0" smtClean="0"/>
          </a:p>
          <a:p>
            <a:pPr algn="r" rtl="1"/>
            <a:r>
              <a:rPr lang="he-IL" sz="3600" dirty="0" smtClean="0"/>
              <a:t>היבטי כלכלה מוניציפלית – האם צריך "לפצות" את גבעת שמואל על הנוכחות של אוניברסיטת בר אילן בצמוד לה?</a:t>
            </a:r>
          </a:p>
          <a:p>
            <a:pPr lvl="1" algn="r" rtl="1"/>
            <a:endParaRPr lang="en-US" sz="3200"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smtClean="0"/>
              <a:t>שאלות עיקריות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5114522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אבל לפני הכל – תמונות של גדרות</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smtClean="0"/>
              <a:t>היבטי תכנון/ממשק</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6301" y="4631471"/>
            <a:ext cx="3537499" cy="1682194"/>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1782" y="2114834"/>
            <a:ext cx="3572018" cy="168859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820" y="3405342"/>
            <a:ext cx="3572018" cy="1617811"/>
          </a:xfrm>
          <a:prstGeom prst="rect">
            <a:avLst/>
          </a:prstGeom>
        </p:spPr>
      </p:pic>
      <p:grpSp>
        <p:nvGrpSpPr>
          <p:cNvPr id="11" name="Group 10"/>
          <p:cNvGrpSpPr/>
          <p:nvPr/>
        </p:nvGrpSpPr>
        <p:grpSpPr>
          <a:xfrm>
            <a:off x="4171950" y="2114833"/>
            <a:ext cx="3409950" cy="4198831"/>
            <a:chOff x="2990850" y="-652463"/>
            <a:chExt cx="6210300" cy="8162925"/>
          </a:xfrm>
        </p:grpSpPr>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0850" y="-652463"/>
              <a:ext cx="6210300" cy="8162925"/>
            </a:xfrm>
            <a:prstGeom prst="rect">
              <a:avLst/>
            </a:prstGeom>
          </p:spPr>
        </p:pic>
        <p:sp>
          <p:nvSpPr>
            <p:cNvPr id="13" name="Freeform 12"/>
            <p:cNvSpPr/>
            <p:nvPr/>
          </p:nvSpPr>
          <p:spPr>
            <a:xfrm>
              <a:off x="6349402" y="-591134"/>
              <a:ext cx="2578359" cy="5320330"/>
            </a:xfrm>
            <a:custGeom>
              <a:avLst/>
              <a:gdLst>
                <a:gd name="connsiteX0" fmla="*/ 381598 w 2578359"/>
                <a:gd name="connsiteY0" fmla="*/ 6934 h 5320330"/>
                <a:gd name="connsiteX1" fmla="*/ 2311998 w 2578359"/>
                <a:gd name="connsiteY1" fmla="*/ 387934 h 5320330"/>
                <a:gd name="connsiteX2" fmla="*/ 2464398 w 2578359"/>
                <a:gd name="connsiteY2" fmla="*/ 768934 h 5320330"/>
                <a:gd name="connsiteX3" fmla="*/ 2565998 w 2578359"/>
                <a:gd name="connsiteY3" fmla="*/ 3296234 h 5320330"/>
                <a:gd name="connsiteX4" fmla="*/ 2172298 w 2578359"/>
                <a:gd name="connsiteY4" fmla="*/ 4248734 h 5320330"/>
                <a:gd name="connsiteX5" fmla="*/ 1511898 w 2578359"/>
                <a:gd name="connsiteY5" fmla="*/ 4985334 h 5320330"/>
                <a:gd name="connsiteX6" fmla="*/ 813398 w 2578359"/>
                <a:gd name="connsiteY6" fmla="*/ 5023434 h 5320330"/>
                <a:gd name="connsiteX7" fmla="*/ 406998 w 2578359"/>
                <a:gd name="connsiteY7" fmla="*/ 5277434 h 5320330"/>
                <a:gd name="connsiteX8" fmla="*/ 598 w 2578359"/>
                <a:gd name="connsiteY8" fmla="*/ 5213934 h 5320330"/>
                <a:gd name="connsiteX9" fmla="*/ 318098 w 2578359"/>
                <a:gd name="connsiteY9" fmla="*/ 4274134 h 5320330"/>
                <a:gd name="connsiteX10" fmla="*/ 406998 w 2578359"/>
                <a:gd name="connsiteY10" fmla="*/ 3410534 h 5320330"/>
                <a:gd name="connsiteX11" fmla="*/ 1181698 w 2578359"/>
                <a:gd name="connsiteY11" fmla="*/ 3435934 h 5320330"/>
                <a:gd name="connsiteX12" fmla="*/ 1359498 w 2578359"/>
                <a:gd name="connsiteY12" fmla="*/ 3283534 h 5320330"/>
                <a:gd name="connsiteX13" fmla="*/ 864198 w 2578359"/>
                <a:gd name="connsiteY13" fmla="*/ 3245434 h 5320330"/>
                <a:gd name="connsiteX14" fmla="*/ 394298 w 2578359"/>
                <a:gd name="connsiteY14" fmla="*/ 3258134 h 5320330"/>
                <a:gd name="connsiteX15" fmla="*/ 305398 w 2578359"/>
                <a:gd name="connsiteY15" fmla="*/ 2115134 h 5320330"/>
                <a:gd name="connsiteX16" fmla="*/ 279998 w 2578359"/>
                <a:gd name="connsiteY16" fmla="*/ 730834 h 5320330"/>
                <a:gd name="connsiteX17" fmla="*/ 381598 w 2578359"/>
                <a:gd name="connsiteY17" fmla="*/ 6934 h 532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8359" h="5320330">
                  <a:moveTo>
                    <a:pt x="381598" y="6934"/>
                  </a:moveTo>
                  <a:cubicBezTo>
                    <a:pt x="720265" y="-50216"/>
                    <a:pt x="1964865" y="260934"/>
                    <a:pt x="2311998" y="387934"/>
                  </a:cubicBezTo>
                  <a:cubicBezTo>
                    <a:pt x="2659131" y="514934"/>
                    <a:pt x="2422065" y="284217"/>
                    <a:pt x="2464398" y="768934"/>
                  </a:cubicBezTo>
                  <a:cubicBezTo>
                    <a:pt x="2506731" y="1253651"/>
                    <a:pt x="2614681" y="2716267"/>
                    <a:pt x="2565998" y="3296234"/>
                  </a:cubicBezTo>
                  <a:cubicBezTo>
                    <a:pt x="2517315" y="3876201"/>
                    <a:pt x="2347981" y="3967218"/>
                    <a:pt x="2172298" y="4248734"/>
                  </a:cubicBezTo>
                  <a:cubicBezTo>
                    <a:pt x="1996615" y="4530250"/>
                    <a:pt x="1738381" y="4856217"/>
                    <a:pt x="1511898" y="4985334"/>
                  </a:cubicBezTo>
                  <a:cubicBezTo>
                    <a:pt x="1285415" y="5114451"/>
                    <a:pt x="997548" y="4974751"/>
                    <a:pt x="813398" y="5023434"/>
                  </a:cubicBezTo>
                  <a:cubicBezTo>
                    <a:pt x="629248" y="5072117"/>
                    <a:pt x="542465" y="5245684"/>
                    <a:pt x="406998" y="5277434"/>
                  </a:cubicBezTo>
                  <a:cubicBezTo>
                    <a:pt x="271531" y="5309184"/>
                    <a:pt x="15415" y="5381151"/>
                    <a:pt x="598" y="5213934"/>
                  </a:cubicBezTo>
                  <a:cubicBezTo>
                    <a:pt x="-14219" y="5046717"/>
                    <a:pt x="250365" y="4574701"/>
                    <a:pt x="318098" y="4274134"/>
                  </a:cubicBezTo>
                  <a:cubicBezTo>
                    <a:pt x="385831" y="3973567"/>
                    <a:pt x="263065" y="3550234"/>
                    <a:pt x="406998" y="3410534"/>
                  </a:cubicBezTo>
                  <a:cubicBezTo>
                    <a:pt x="550931" y="3270834"/>
                    <a:pt x="1022948" y="3457101"/>
                    <a:pt x="1181698" y="3435934"/>
                  </a:cubicBezTo>
                  <a:cubicBezTo>
                    <a:pt x="1340448" y="3414767"/>
                    <a:pt x="1412415" y="3315284"/>
                    <a:pt x="1359498" y="3283534"/>
                  </a:cubicBezTo>
                  <a:cubicBezTo>
                    <a:pt x="1306581" y="3251784"/>
                    <a:pt x="1025065" y="3249667"/>
                    <a:pt x="864198" y="3245434"/>
                  </a:cubicBezTo>
                  <a:cubicBezTo>
                    <a:pt x="703331" y="3241201"/>
                    <a:pt x="487431" y="3446517"/>
                    <a:pt x="394298" y="3258134"/>
                  </a:cubicBezTo>
                  <a:cubicBezTo>
                    <a:pt x="301165" y="3069751"/>
                    <a:pt x="324448" y="2536351"/>
                    <a:pt x="305398" y="2115134"/>
                  </a:cubicBezTo>
                  <a:cubicBezTo>
                    <a:pt x="286348" y="1693917"/>
                    <a:pt x="263065" y="1086434"/>
                    <a:pt x="279998" y="730834"/>
                  </a:cubicBezTo>
                  <a:cubicBezTo>
                    <a:pt x="296931" y="375234"/>
                    <a:pt x="42931" y="64084"/>
                    <a:pt x="381598" y="6934"/>
                  </a:cubicBez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3517646" y="4762437"/>
              <a:ext cx="3795736" cy="2560254"/>
            </a:xfrm>
            <a:custGeom>
              <a:avLst/>
              <a:gdLst>
                <a:gd name="connsiteX0" fmla="*/ 571754 w 3795736"/>
                <a:gd name="connsiteY0" fmla="*/ 1295463 h 2560254"/>
                <a:gd name="connsiteX1" fmla="*/ 139954 w 3795736"/>
                <a:gd name="connsiteY1" fmla="*/ 1384363 h 2560254"/>
                <a:gd name="connsiteX2" fmla="*/ 254 w 3795736"/>
                <a:gd name="connsiteY2" fmla="*/ 1689163 h 2560254"/>
                <a:gd name="connsiteX3" fmla="*/ 165354 w 3795736"/>
                <a:gd name="connsiteY3" fmla="*/ 2387663 h 2560254"/>
                <a:gd name="connsiteX4" fmla="*/ 393954 w 3795736"/>
                <a:gd name="connsiteY4" fmla="*/ 2527363 h 2560254"/>
                <a:gd name="connsiteX5" fmla="*/ 2870454 w 3795736"/>
                <a:gd name="connsiteY5" fmla="*/ 1892363 h 2560254"/>
                <a:gd name="connsiteX6" fmla="*/ 3772154 w 3795736"/>
                <a:gd name="connsiteY6" fmla="*/ 939863 h 2560254"/>
                <a:gd name="connsiteX7" fmla="*/ 3467354 w 3795736"/>
                <a:gd name="connsiteY7" fmla="*/ 368363 h 2560254"/>
                <a:gd name="connsiteX8" fmla="*/ 2768854 w 3795736"/>
                <a:gd name="connsiteY8" fmla="*/ 63 h 2560254"/>
                <a:gd name="connsiteX9" fmla="*/ 2514854 w 3795736"/>
                <a:gd name="connsiteY9" fmla="*/ 342963 h 2560254"/>
                <a:gd name="connsiteX10" fmla="*/ 1905254 w 3795736"/>
                <a:gd name="connsiteY10" fmla="*/ 825563 h 2560254"/>
                <a:gd name="connsiteX11" fmla="*/ 978154 w 3795736"/>
                <a:gd name="connsiteY11" fmla="*/ 1231963 h 2560254"/>
                <a:gd name="connsiteX12" fmla="*/ 571754 w 3795736"/>
                <a:gd name="connsiteY12" fmla="*/ 1295463 h 256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95736" h="2560254">
                  <a:moveTo>
                    <a:pt x="571754" y="1295463"/>
                  </a:moveTo>
                  <a:cubicBezTo>
                    <a:pt x="432054" y="1320863"/>
                    <a:pt x="235204" y="1318746"/>
                    <a:pt x="139954" y="1384363"/>
                  </a:cubicBezTo>
                  <a:cubicBezTo>
                    <a:pt x="44704" y="1449980"/>
                    <a:pt x="-3979" y="1521946"/>
                    <a:pt x="254" y="1689163"/>
                  </a:cubicBezTo>
                  <a:cubicBezTo>
                    <a:pt x="4487" y="1856380"/>
                    <a:pt x="99737" y="2247963"/>
                    <a:pt x="165354" y="2387663"/>
                  </a:cubicBezTo>
                  <a:cubicBezTo>
                    <a:pt x="230971" y="2527363"/>
                    <a:pt x="-56896" y="2609913"/>
                    <a:pt x="393954" y="2527363"/>
                  </a:cubicBezTo>
                  <a:cubicBezTo>
                    <a:pt x="844804" y="2444813"/>
                    <a:pt x="2307421" y="2156946"/>
                    <a:pt x="2870454" y="1892363"/>
                  </a:cubicBezTo>
                  <a:cubicBezTo>
                    <a:pt x="3433487" y="1627780"/>
                    <a:pt x="3672671" y="1193863"/>
                    <a:pt x="3772154" y="939863"/>
                  </a:cubicBezTo>
                  <a:cubicBezTo>
                    <a:pt x="3871637" y="685863"/>
                    <a:pt x="3634571" y="524996"/>
                    <a:pt x="3467354" y="368363"/>
                  </a:cubicBezTo>
                  <a:cubicBezTo>
                    <a:pt x="3300137" y="211730"/>
                    <a:pt x="2927604" y="4296"/>
                    <a:pt x="2768854" y="63"/>
                  </a:cubicBezTo>
                  <a:cubicBezTo>
                    <a:pt x="2610104" y="-4170"/>
                    <a:pt x="2658787" y="205380"/>
                    <a:pt x="2514854" y="342963"/>
                  </a:cubicBezTo>
                  <a:cubicBezTo>
                    <a:pt x="2370921" y="480546"/>
                    <a:pt x="2161370" y="677396"/>
                    <a:pt x="1905254" y="825563"/>
                  </a:cubicBezTo>
                  <a:cubicBezTo>
                    <a:pt x="1649138" y="973730"/>
                    <a:pt x="1200404" y="1149413"/>
                    <a:pt x="978154" y="1231963"/>
                  </a:cubicBezTo>
                  <a:cubicBezTo>
                    <a:pt x="755904" y="1314513"/>
                    <a:pt x="711454" y="1270063"/>
                    <a:pt x="571754" y="1295463"/>
                  </a:cubicBez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p:cNvSpPr/>
          <p:nvPr/>
        </p:nvSpPr>
        <p:spPr>
          <a:xfrm>
            <a:off x="7148441" y="2221849"/>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546125" y="3619274"/>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213181" y="3619274"/>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66468" y="6363953"/>
            <a:ext cx="10487332" cy="338554"/>
          </a:xfrm>
          <a:prstGeom prst="rect">
            <a:avLst/>
          </a:prstGeom>
          <a:noFill/>
        </p:spPr>
        <p:txBody>
          <a:bodyPr wrap="square" rtlCol="0">
            <a:spAutoFit/>
          </a:bodyPr>
          <a:lstStyle/>
          <a:p>
            <a:pPr algn="r" rtl="1"/>
            <a:r>
              <a:rPr lang="he-IL" sz="1600" dirty="0" smtClean="0"/>
              <a:t>מקור לנתונים – </a:t>
            </a:r>
            <a:r>
              <a:rPr lang="en-US" sz="1600" dirty="0" smtClean="0"/>
              <a:t>Google street view/Google Maps</a:t>
            </a:r>
            <a:endParaRPr lang="en-US" sz="1600" dirty="0"/>
          </a:p>
        </p:txBody>
      </p:sp>
    </p:spTree>
    <p:extLst>
      <p:ext uri="{BB962C8B-B14F-4D97-AF65-F5344CB8AC3E}">
        <p14:creationId xmlns:p14="http://schemas.microsoft.com/office/powerpoint/2010/main" val="2422942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אבל לפני הכל – תמונות של גדרות</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תכנון/ממשק</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082801"/>
            <a:ext cx="3575050" cy="1758940"/>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4448514"/>
            <a:ext cx="3575050" cy="1728449"/>
          </a:xfrm>
          <a:prstGeom prst="rect">
            <a:avLst/>
          </a:prstGeom>
        </p:spPr>
      </p:pic>
      <p:grpSp>
        <p:nvGrpSpPr>
          <p:cNvPr id="20" name="Group 19"/>
          <p:cNvGrpSpPr/>
          <p:nvPr/>
        </p:nvGrpSpPr>
        <p:grpSpPr>
          <a:xfrm>
            <a:off x="5067300" y="2082801"/>
            <a:ext cx="5295900" cy="2167495"/>
            <a:chOff x="4610100" y="3374469"/>
            <a:chExt cx="6743700" cy="2802494"/>
          </a:xfrm>
        </p:grpSpPr>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0100" y="3374469"/>
              <a:ext cx="6743700" cy="2802494"/>
            </a:xfrm>
            <a:prstGeom prst="rect">
              <a:avLst/>
            </a:prstGeom>
          </p:spPr>
        </p:pic>
        <p:sp>
          <p:nvSpPr>
            <p:cNvPr id="22" name="Freeform 21"/>
            <p:cNvSpPr/>
            <p:nvPr/>
          </p:nvSpPr>
          <p:spPr>
            <a:xfrm>
              <a:off x="4821854" y="3625950"/>
              <a:ext cx="4641605" cy="2160543"/>
            </a:xfrm>
            <a:custGeom>
              <a:avLst/>
              <a:gdLst>
                <a:gd name="connsiteX0" fmla="*/ 54946 w 4641605"/>
                <a:gd name="connsiteY0" fmla="*/ 260250 h 2160543"/>
                <a:gd name="connsiteX1" fmla="*/ 601046 w 4641605"/>
                <a:gd name="connsiteY1" fmla="*/ 18950 h 2160543"/>
                <a:gd name="connsiteX2" fmla="*/ 3699846 w 4641605"/>
                <a:gd name="connsiteY2" fmla="*/ 44350 h 2160543"/>
                <a:gd name="connsiteX3" fmla="*/ 4220546 w 4641605"/>
                <a:gd name="connsiteY3" fmla="*/ 272950 h 2160543"/>
                <a:gd name="connsiteX4" fmla="*/ 4182446 w 4641605"/>
                <a:gd name="connsiteY4" fmla="*/ 552350 h 2160543"/>
                <a:gd name="connsiteX5" fmla="*/ 4550746 w 4641605"/>
                <a:gd name="connsiteY5" fmla="*/ 590450 h 2160543"/>
                <a:gd name="connsiteX6" fmla="*/ 4576146 w 4641605"/>
                <a:gd name="connsiteY6" fmla="*/ 1492150 h 2160543"/>
                <a:gd name="connsiteX7" fmla="*/ 4550746 w 4641605"/>
                <a:gd name="connsiteY7" fmla="*/ 2089050 h 2160543"/>
                <a:gd name="connsiteX8" fmla="*/ 3445846 w 4641605"/>
                <a:gd name="connsiteY8" fmla="*/ 2139850 h 2160543"/>
                <a:gd name="connsiteX9" fmla="*/ 308946 w 4641605"/>
                <a:gd name="connsiteY9" fmla="*/ 2000150 h 2160543"/>
                <a:gd name="connsiteX10" fmla="*/ 93046 w 4641605"/>
                <a:gd name="connsiteY10" fmla="*/ 1631850 h 2160543"/>
                <a:gd name="connsiteX11" fmla="*/ 105746 w 4641605"/>
                <a:gd name="connsiteY11" fmla="*/ 476150 h 2160543"/>
                <a:gd name="connsiteX12" fmla="*/ 54946 w 4641605"/>
                <a:gd name="connsiteY12" fmla="*/ 260250 h 216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41605" h="2160543">
                  <a:moveTo>
                    <a:pt x="54946" y="260250"/>
                  </a:moveTo>
                  <a:cubicBezTo>
                    <a:pt x="137496" y="184050"/>
                    <a:pt x="-6437" y="54933"/>
                    <a:pt x="601046" y="18950"/>
                  </a:cubicBezTo>
                  <a:cubicBezTo>
                    <a:pt x="1208529" y="-17033"/>
                    <a:pt x="3096596" y="2017"/>
                    <a:pt x="3699846" y="44350"/>
                  </a:cubicBezTo>
                  <a:cubicBezTo>
                    <a:pt x="4303096" y="86683"/>
                    <a:pt x="4140113" y="188283"/>
                    <a:pt x="4220546" y="272950"/>
                  </a:cubicBezTo>
                  <a:cubicBezTo>
                    <a:pt x="4300979" y="357617"/>
                    <a:pt x="4127413" y="499433"/>
                    <a:pt x="4182446" y="552350"/>
                  </a:cubicBezTo>
                  <a:cubicBezTo>
                    <a:pt x="4237479" y="605267"/>
                    <a:pt x="4485129" y="433817"/>
                    <a:pt x="4550746" y="590450"/>
                  </a:cubicBezTo>
                  <a:cubicBezTo>
                    <a:pt x="4616363" y="747083"/>
                    <a:pt x="4576146" y="1242383"/>
                    <a:pt x="4576146" y="1492150"/>
                  </a:cubicBezTo>
                  <a:cubicBezTo>
                    <a:pt x="4576146" y="1741917"/>
                    <a:pt x="4739129" y="1981100"/>
                    <a:pt x="4550746" y="2089050"/>
                  </a:cubicBezTo>
                  <a:cubicBezTo>
                    <a:pt x="4362363" y="2197000"/>
                    <a:pt x="4152813" y="2154667"/>
                    <a:pt x="3445846" y="2139850"/>
                  </a:cubicBezTo>
                  <a:cubicBezTo>
                    <a:pt x="2738879" y="2125033"/>
                    <a:pt x="867746" y="2084817"/>
                    <a:pt x="308946" y="2000150"/>
                  </a:cubicBezTo>
                  <a:cubicBezTo>
                    <a:pt x="-249854" y="1915483"/>
                    <a:pt x="126913" y="1885850"/>
                    <a:pt x="93046" y="1631850"/>
                  </a:cubicBezTo>
                  <a:cubicBezTo>
                    <a:pt x="59179" y="1377850"/>
                    <a:pt x="107863" y="702633"/>
                    <a:pt x="105746" y="476150"/>
                  </a:cubicBezTo>
                  <a:cubicBezTo>
                    <a:pt x="103629" y="249667"/>
                    <a:pt x="-27604" y="336450"/>
                    <a:pt x="54946" y="260250"/>
                  </a:cubicBez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8648" y="4444796"/>
            <a:ext cx="3800052" cy="1848565"/>
          </a:xfrm>
          <a:prstGeom prst="rect">
            <a:avLst/>
          </a:prstGeom>
        </p:spPr>
      </p:pic>
      <p:sp>
        <p:nvSpPr>
          <p:cNvPr id="24" name="Oval 23"/>
          <p:cNvSpPr/>
          <p:nvPr/>
        </p:nvSpPr>
        <p:spPr>
          <a:xfrm>
            <a:off x="7162800" y="2093151"/>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362700" y="3677251"/>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241925" y="2093151"/>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866468" y="6363953"/>
            <a:ext cx="10487332" cy="338554"/>
          </a:xfrm>
          <a:prstGeom prst="rect">
            <a:avLst/>
          </a:prstGeom>
          <a:noFill/>
        </p:spPr>
        <p:txBody>
          <a:bodyPr wrap="square" rtlCol="0">
            <a:spAutoFit/>
          </a:bodyPr>
          <a:lstStyle/>
          <a:p>
            <a:pPr algn="r" rtl="1"/>
            <a:r>
              <a:rPr lang="he-IL" sz="1600" dirty="0" smtClean="0"/>
              <a:t>מקור לנתונים – </a:t>
            </a:r>
            <a:r>
              <a:rPr lang="en-US" sz="1600" dirty="0" smtClean="0"/>
              <a:t>Google street view/Google Maps</a:t>
            </a:r>
            <a:endParaRPr lang="en-US" sz="1600" dirty="0"/>
          </a:p>
        </p:txBody>
      </p:sp>
    </p:spTree>
    <p:extLst>
      <p:ext uri="{BB962C8B-B14F-4D97-AF65-F5344CB8AC3E}">
        <p14:creationId xmlns:p14="http://schemas.microsoft.com/office/powerpoint/2010/main" val="2617056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אבל לפני הכל – תמונות של גדרות</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תכנון/ממשק</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9701" y="1825625"/>
            <a:ext cx="3974099" cy="4411662"/>
          </a:xfrm>
          <a:prstGeom prst="rect">
            <a:avLst/>
          </a:prstGeom>
        </p:spPr>
      </p:pic>
      <p:sp>
        <p:nvSpPr>
          <p:cNvPr id="15" name="Freeform 14"/>
          <p:cNvSpPr/>
          <p:nvPr/>
        </p:nvSpPr>
        <p:spPr>
          <a:xfrm>
            <a:off x="8163659" y="2769093"/>
            <a:ext cx="1501221" cy="3213511"/>
          </a:xfrm>
          <a:custGeom>
            <a:avLst/>
            <a:gdLst>
              <a:gd name="connsiteX0" fmla="*/ 218341 w 1501221"/>
              <a:gd name="connsiteY0" fmla="*/ 113807 h 3213511"/>
              <a:gd name="connsiteX1" fmla="*/ 904141 w 1501221"/>
              <a:gd name="connsiteY1" fmla="*/ 50307 h 3213511"/>
              <a:gd name="connsiteX2" fmla="*/ 1259741 w 1501221"/>
              <a:gd name="connsiteY2" fmla="*/ 456707 h 3213511"/>
              <a:gd name="connsiteX3" fmla="*/ 1501041 w 1501221"/>
              <a:gd name="connsiteY3" fmla="*/ 1002807 h 3213511"/>
              <a:gd name="connsiteX4" fmla="*/ 1297841 w 1501221"/>
              <a:gd name="connsiteY4" fmla="*/ 1269507 h 3213511"/>
              <a:gd name="connsiteX5" fmla="*/ 1221641 w 1501221"/>
              <a:gd name="connsiteY5" fmla="*/ 1599707 h 3213511"/>
              <a:gd name="connsiteX6" fmla="*/ 1399441 w 1501221"/>
              <a:gd name="connsiteY6" fmla="*/ 2831607 h 3213511"/>
              <a:gd name="connsiteX7" fmla="*/ 1158141 w 1501221"/>
              <a:gd name="connsiteY7" fmla="*/ 3212607 h 3213511"/>
              <a:gd name="connsiteX8" fmla="*/ 281841 w 1501221"/>
              <a:gd name="connsiteY8" fmla="*/ 2882407 h 3213511"/>
              <a:gd name="connsiteX9" fmla="*/ 91341 w 1501221"/>
              <a:gd name="connsiteY9" fmla="*/ 1460007 h 3213511"/>
              <a:gd name="connsiteX10" fmla="*/ 15141 w 1501221"/>
              <a:gd name="connsiteY10" fmla="*/ 482107 h 3213511"/>
              <a:gd name="connsiteX11" fmla="*/ 383441 w 1501221"/>
              <a:gd name="connsiteY11" fmla="*/ 24907 h 3213511"/>
              <a:gd name="connsiteX12" fmla="*/ 1018441 w 1501221"/>
              <a:gd name="connsiteY12" fmla="*/ 101107 h 321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1221" h="3213511">
                <a:moveTo>
                  <a:pt x="218341" y="113807"/>
                </a:moveTo>
                <a:cubicBezTo>
                  <a:pt x="474457" y="53482"/>
                  <a:pt x="730574" y="-6843"/>
                  <a:pt x="904141" y="50307"/>
                </a:cubicBezTo>
                <a:cubicBezTo>
                  <a:pt x="1077708" y="107457"/>
                  <a:pt x="1160258" y="297957"/>
                  <a:pt x="1259741" y="456707"/>
                </a:cubicBezTo>
                <a:cubicBezTo>
                  <a:pt x="1359224" y="615457"/>
                  <a:pt x="1494691" y="867340"/>
                  <a:pt x="1501041" y="1002807"/>
                </a:cubicBezTo>
                <a:cubicBezTo>
                  <a:pt x="1507391" y="1138274"/>
                  <a:pt x="1344408" y="1170024"/>
                  <a:pt x="1297841" y="1269507"/>
                </a:cubicBezTo>
                <a:cubicBezTo>
                  <a:pt x="1251274" y="1368990"/>
                  <a:pt x="1204708" y="1339357"/>
                  <a:pt x="1221641" y="1599707"/>
                </a:cubicBezTo>
                <a:cubicBezTo>
                  <a:pt x="1238574" y="1860057"/>
                  <a:pt x="1410024" y="2562790"/>
                  <a:pt x="1399441" y="2831607"/>
                </a:cubicBezTo>
                <a:cubicBezTo>
                  <a:pt x="1388858" y="3100424"/>
                  <a:pt x="1344408" y="3204140"/>
                  <a:pt x="1158141" y="3212607"/>
                </a:cubicBezTo>
                <a:cubicBezTo>
                  <a:pt x="971874" y="3221074"/>
                  <a:pt x="459641" y="3174507"/>
                  <a:pt x="281841" y="2882407"/>
                </a:cubicBezTo>
                <a:cubicBezTo>
                  <a:pt x="104041" y="2590307"/>
                  <a:pt x="135791" y="1860057"/>
                  <a:pt x="91341" y="1460007"/>
                </a:cubicBezTo>
                <a:cubicBezTo>
                  <a:pt x="46891" y="1059957"/>
                  <a:pt x="-33542" y="721290"/>
                  <a:pt x="15141" y="482107"/>
                </a:cubicBezTo>
                <a:cubicBezTo>
                  <a:pt x="63824" y="242924"/>
                  <a:pt x="216224" y="88407"/>
                  <a:pt x="383441" y="24907"/>
                </a:cubicBezTo>
                <a:cubicBezTo>
                  <a:pt x="550658" y="-38593"/>
                  <a:pt x="784549" y="31257"/>
                  <a:pt x="1018441" y="101107"/>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1425" y="1823444"/>
            <a:ext cx="4359349" cy="2119831"/>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1426" y="4089400"/>
            <a:ext cx="4359348" cy="2146034"/>
          </a:xfrm>
          <a:prstGeom prst="rect">
            <a:avLst/>
          </a:prstGeom>
        </p:spPr>
      </p:pic>
      <p:sp>
        <p:nvSpPr>
          <p:cNvPr id="27" name="Oval 26"/>
          <p:cNvSpPr/>
          <p:nvPr/>
        </p:nvSpPr>
        <p:spPr>
          <a:xfrm>
            <a:off x="9188950" y="4375848"/>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8914269" y="2634156"/>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66468" y="6363953"/>
            <a:ext cx="10487332" cy="338554"/>
          </a:xfrm>
          <a:prstGeom prst="rect">
            <a:avLst/>
          </a:prstGeom>
          <a:noFill/>
        </p:spPr>
        <p:txBody>
          <a:bodyPr wrap="square" rtlCol="0">
            <a:spAutoFit/>
          </a:bodyPr>
          <a:lstStyle/>
          <a:p>
            <a:pPr algn="r" rtl="1"/>
            <a:r>
              <a:rPr lang="he-IL" sz="1600" dirty="0" smtClean="0"/>
              <a:t>מקור לנתונים – </a:t>
            </a:r>
            <a:r>
              <a:rPr lang="en-US" sz="1600" dirty="0" smtClean="0"/>
              <a:t>Google street view/Google Maps</a:t>
            </a:r>
            <a:endParaRPr lang="en-US" sz="1600" dirty="0"/>
          </a:p>
        </p:txBody>
      </p:sp>
    </p:spTree>
    <p:extLst>
      <p:ext uri="{BB962C8B-B14F-4D97-AF65-F5344CB8AC3E}">
        <p14:creationId xmlns:p14="http://schemas.microsoft.com/office/powerpoint/2010/main" val="2485064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אבל לפני הכל – תמונות של גדרות</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תכנון/ממשק</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2218874"/>
            <a:ext cx="6362700" cy="3872363"/>
          </a:xfrm>
          <a:prstGeom prst="rect">
            <a:avLst/>
          </a:prstGeom>
        </p:spPr>
      </p:pic>
      <p:sp>
        <p:nvSpPr>
          <p:cNvPr id="8" name="Freeform 7"/>
          <p:cNvSpPr/>
          <p:nvPr/>
        </p:nvSpPr>
        <p:spPr>
          <a:xfrm>
            <a:off x="5485694" y="2471736"/>
            <a:ext cx="4491248" cy="3509964"/>
          </a:xfrm>
          <a:custGeom>
            <a:avLst/>
            <a:gdLst>
              <a:gd name="connsiteX0" fmla="*/ 305506 w 4491248"/>
              <a:gd name="connsiteY0" fmla="*/ 1084264 h 3509964"/>
              <a:gd name="connsiteX1" fmla="*/ 76906 w 4491248"/>
              <a:gd name="connsiteY1" fmla="*/ 1681164 h 3509964"/>
              <a:gd name="connsiteX2" fmla="*/ 76906 w 4491248"/>
              <a:gd name="connsiteY2" fmla="*/ 2201864 h 3509964"/>
              <a:gd name="connsiteX3" fmla="*/ 51506 w 4491248"/>
              <a:gd name="connsiteY3" fmla="*/ 2938464 h 3509964"/>
              <a:gd name="connsiteX4" fmla="*/ 64206 w 4491248"/>
              <a:gd name="connsiteY4" fmla="*/ 3395664 h 3509964"/>
              <a:gd name="connsiteX5" fmla="*/ 864306 w 4491248"/>
              <a:gd name="connsiteY5" fmla="*/ 3509964 h 3509964"/>
              <a:gd name="connsiteX6" fmla="*/ 2439106 w 4491248"/>
              <a:gd name="connsiteY6" fmla="*/ 3471864 h 3509964"/>
              <a:gd name="connsiteX7" fmla="*/ 3417006 w 4491248"/>
              <a:gd name="connsiteY7" fmla="*/ 3459164 h 3509964"/>
              <a:gd name="connsiteX8" fmla="*/ 4255206 w 4491248"/>
              <a:gd name="connsiteY8" fmla="*/ 3116264 h 3509964"/>
              <a:gd name="connsiteX9" fmla="*/ 4394906 w 4491248"/>
              <a:gd name="connsiteY9" fmla="*/ 2455864 h 3509964"/>
              <a:gd name="connsiteX10" fmla="*/ 4471106 w 4491248"/>
              <a:gd name="connsiteY10" fmla="*/ 1579564 h 3509964"/>
              <a:gd name="connsiteX11" fmla="*/ 4013906 w 4491248"/>
              <a:gd name="connsiteY11" fmla="*/ 995364 h 3509964"/>
              <a:gd name="connsiteX12" fmla="*/ 3366206 w 4491248"/>
              <a:gd name="connsiteY12" fmla="*/ 919164 h 3509964"/>
              <a:gd name="connsiteX13" fmla="*/ 3036006 w 4491248"/>
              <a:gd name="connsiteY13" fmla="*/ 512764 h 3509964"/>
              <a:gd name="connsiteX14" fmla="*/ 2540706 w 4491248"/>
              <a:gd name="connsiteY14" fmla="*/ 144464 h 3509964"/>
              <a:gd name="connsiteX15" fmla="*/ 1893006 w 4491248"/>
              <a:gd name="connsiteY15" fmla="*/ 4764 h 3509964"/>
              <a:gd name="connsiteX16" fmla="*/ 1296106 w 4491248"/>
              <a:gd name="connsiteY16" fmla="*/ 296864 h 3509964"/>
              <a:gd name="connsiteX17" fmla="*/ 902406 w 4491248"/>
              <a:gd name="connsiteY17" fmla="*/ 715964 h 3509964"/>
              <a:gd name="connsiteX18" fmla="*/ 496006 w 4491248"/>
              <a:gd name="connsiteY18" fmla="*/ 969964 h 3509964"/>
              <a:gd name="connsiteX19" fmla="*/ 305506 w 4491248"/>
              <a:gd name="connsiteY19" fmla="*/ 1084264 h 3509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91248" h="3509964">
                <a:moveTo>
                  <a:pt x="305506" y="1084264"/>
                </a:moveTo>
                <a:cubicBezTo>
                  <a:pt x="235656" y="1202797"/>
                  <a:pt x="115006" y="1494897"/>
                  <a:pt x="76906" y="1681164"/>
                </a:cubicBezTo>
                <a:cubicBezTo>
                  <a:pt x="38806" y="1867431"/>
                  <a:pt x="81139" y="1992314"/>
                  <a:pt x="76906" y="2201864"/>
                </a:cubicBezTo>
                <a:cubicBezTo>
                  <a:pt x="72673" y="2411414"/>
                  <a:pt x="53623" y="2739497"/>
                  <a:pt x="51506" y="2938464"/>
                </a:cubicBezTo>
                <a:cubicBezTo>
                  <a:pt x="49389" y="3137431"/>
                  <a:pt x="-71261" y="3300414"/>
                  <a:pt x="64206" y="3395664"/>
                </a:cubicBezTo>
                <a:cubicBezTo>
                  <a:pt x="199673" y="3490914"/>
                  <a:pt x="468489" y="3497264"/>
                  <a:pt x="864306" y="3509964"/>
                </a:cubicBezTo>
                <a:lnTo>
                  <a:pt x="2439106" y="3471864"/>
                </a:lnTo>
                <a:cubicBezTo>
                  <a:pt x="2864556" y="3463397"/>
                  <a:pt x="3114323" y="3518431"/>
                  <a:pt x="3417006" y="3459164"/>
                </a:cubicBezTo>
                <a:cubicBezTo>
                  <a:pt x="3719689" y="3399897"/>
                  <a:pt x="4092223" y="3283481"/>
                  <a:pt x="4255206" y="3116264"/>
                </a:cubicBezTo>
                <a:cubicBezTo>
                  <a:pt x="4418189" y="2949047"/>
                  <a:pt x="4358923" y="2711981"/>
                  <a:pt x="4394906" y="2455864"/>
                </a:cubicBezTo>
                <a:cubicBezTo>
                  <a:pt x="4430889" y="2199747"/>
                  <a:pt x="4534606" y="1822981"/>
                  <a:pt x="4471106" y="1579564"/>
                </a:cubicBezTo>
                <a:cubicBezTo>
                  <a:pt x="4407606" y="1336147"/>
                  <a:pt x="4198056" y="1105431"/>
                  <a:pt x="4013906" y="995364"/>
                </a:cubicBezTo>
                <a:cubicBezTo>
                  <a:pt x="3829756" y="885297"/>
                  <a:pt x="3529189" y="999597"/>
                  <a:pt x="3366206" y="919164"/>
                </a:cubicBezTo>
                <a:cubicBezTo>
                  <a:pt x="3203223" y="838731"/>
                  <a:pt x="3173589" y="641881"/>
                  <a:pt x="3036006" y="512764"/>
                </a:cubicBezTo>
                <a:cubicBezTo>
                  <a:pt x="2898423" y="383647"/>
                  <a:pt x="2731206" y="229131"/>
                  <a:pt x="2540706" y="144464"/>
                </a:cubicBezTo>
                <a:cubicBezTo>
                  <a:pt x="2350206" y="59797"/>
                  <a:pt x="2100439" y="-20636"/>
                  <a:pt x="1893006" y="4764"/>
                </a:cubicBezTo>
                <a:cubicBezTo>
                  <a:pt x="1685573" y="30164"/>
                  <a:pt x="1461206" y="178331"/>
                  <a:pt x="1296106" y="296864"/>
                </a:cubicBezTo>
                <a:cubicBezTo>
                  <a:pt x="1131006" y="415397"/>
                  <a:pt x="1035756" y="603781"/>
                  <a:pt x="902406" y="715964"/>
                </a:cubicBezTo>
                <a:cubicBezTo>
                  <a:pt x="769056" y="828147"/>
                  <a:pt x="597606" y="904347"/>
                  <a:pt x="496006" y="969964"/>
                </a:cubicBezTo>
                <a:cubicBezTo>
                  <a:pt x="394406" y="1035581"/>
                  <a:pt x="375356" y="965731"/>
                  <a:pt x="305506" y="1084264"/>
                </a:cubicBez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2218874"/>
            <a:ext cx="3602029" cy="1738312"/>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4291332"/>
            <a:ext cx="3686175" cy="1799905"/>
          </a:xfrm>
          <a:prstGeom prst="rect">
            <a:avLst/>
          </a:prstGeom>
        </p:spPr>
      </p:pic>
      <p:sp>
        <p:nvSpPr>
          <p:cNvPr id="11" name="Oval 10"/>
          <p:cNvSpPr/>
          <p:nvPr/>
        </p:nvSpPr>
        <p:spPr>
          <a:xfrm>
            <a:off x="2900716" y="5372100"/>
            <a:ext cx="713526" cy="406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924403" y="5372100"/>
            <a:ext cx="713526" cy="406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651500" y="3314700"/>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9621342" y="4835684"/>
            <a:ext cx="355600" cy="368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866468" y="6363953"/>
            <a:ext cx="10487332" cy="338554"/>
          </a:xfrm>
          <a:prstGeom prst="rect">
            <a:avLst/>
          </a:prstGeom>
          <a:noFill/>
        </p:spPr>
        <p:txBody>
          <a:bodyPr wrap="square" rtlCol="0">
            <a:spAutoFit/>
          </a:bodyPr>
          <a:lstStyle/>
          <a:p>
            <a:pPr algn="r" rtl="1"/>
            <a:r>
              <a:rPr lang="he-IL" sz="1600" dirty="0" smtClean="0"/>
              <a:t>מקור לנתונים – </a:t>
            </a:r>
            <a:r>
              <a:rPr lang="en-US" sz="1600" dirty="0" smtClean="0"/>
              <a:t>Google street view/Google Maps</a:t>
            </a:r>
            <a:endParaRPr lang="en-US" sz="1600" dirty="0"/>
          </a:p>
        </p:txBody>
      </p:sp>
    </p:spTree>
    <p:extLst>
      <p:ext uri="{BB962C8B-B14F-4D97-AF65-F5344CB8AC3E}">
        <p14:creationId xmlns:p14="http://schemas.microsoft.com/office/powerpoint/2010/main" val="3506052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חזון העיר האוניברסיטאית יכול להתממש – אבל בר אילן תמשיך להיות מנותקת מגבעת שמואל</a:t>
            </a:r>
            <a:endParaRPr lang="en-US" dirty="0"/>
          </a:p>
        </p:txBody>
      </p:sp>
      <p:sp>
        <p:nvSpPr>
          <p:cNvPr id="3" name="Content Placeholder 2"/>
          <p:cNvSpPr>
            <a:spLocks noGrp="1"/>
          </p:cNvSpPr>
          <p:nvPr>
            <p:ph idx="1"/>
          </p:nvPr>
        </p:nvSpPr>
        <p:spPr>
          <a:xfrm>
            <a:off x="838200" y="1825625"/>
            <a:ext cx="10515600" cy="4137293"/>
          </a:xfrm>
        </p:spPr>
        <p:txBody>
          <a:bodyPr>
            <a:normAutofit/>
          </a:bodyPr>
          <a:lstStyle/>
          <a:p>
            <a:pPr algn="r" rtl="1"/>
            <a:r>
              <a:rPr lang="he-IL" sz="3200" dirty="0" smtClean="0"/>
              <a:t>הגדרות ישארו, ללא קשר לסמכות התכנונית</a:t>
            </a:r>
          </a:p>
          <a:p>
            <a:pPr algn="r" rtl="1"/>
            <a:r>
              <a:rPr lang="he-IL" sz="3200" dirty="0" smtClean="0"/>
              <a:t>בר אילן מתפתחת ללא קשר לועדה המקומית שלתחומיה היא שייכת – והיא עושה זאת בקצב שלה</a:t>
            </a:r>
          </a:p>
          <a:p>
            <a:pPr lvl="1" algn="r" rtl="1"/>
            <a:r>
              <a:rPr lang="he-IL" sz="2800" dirty="0" smtClean="0"/>
              <a:t>התוכנית התקפה האחרונה שאושרה בתחומיה היא משנת 1996 (רג/1060, ממ/970).</a:t>
            </a:r>
          </a:p>
          <a:p>
            <a:pPr lvl="1" algn="r" rtl="1"/>
            <a:r>
              <a:rPr lang="he-IL" sz="2800" dirty="0" smtClean="0"/>
              <a:t>לאוניברסיטת בר אילן אגף תפעול עם מנהל בינוי המקדם את פיתוח מתחם האוניברסיטה – השקעה שנתית של 30-120 מיליון שקלים</a:t>
            </a:r>
            <a:endParaRPr lang="he-IL" sz="3200" dirty="0" smtClean="0"/>
          </a:p>
          <a:p>
            <a:pPr lvl="1" algn="r" rtl="1"/>
            <a:endParaRPr lang="en-US" sz="2800"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תכנון/ממשק</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
        <p:nvSpPr>
          <p:cNvPr id="4" name="TextBox 3"/>
          <p:cNvSpPr txBox="1"/>
          <p:nvPr/>
        </p:nvSpPr>
        <p:spPr>
          <a:xfrm>
            <a:off x="866468" y="5100034"/>
            <a:ext cx="10487332" cy="1569660"/>
          </a:xfrm>
          <a:prstGeom prst="rect">
            <a:avLst/>
          </a:prstGeom>
          <a:noFill/>
        </p:spPr>
        <p:txBody>
          <a:bodyPr wrap="square" rtlCol="0">
            <a:spAutoFit/>
          </a:bodyPr>
          <a:lstStyle/>
          <a:p>
            <a:pPr algn="ctr"/>
            <a:r>
              <a:rPr lang="he-IL" sz="3200" dirty="0">
                <a:solidFill>
                  <a:srgbClr val="FF0000"/>
                </a:solidFill>
              </a:rPr>
              <a:t>אוניברסיטת בר אילן מתנהלת כמו רשות מקומית לכל </a:t>
            </a:r>
            <a:r>
              <a:rPr lang="he-IL" sz="3200" dirty="0" smtClean="0">
                <a:solidFill>
                  <a:srgbClr val="FF0000"/>
                </a:solidFill>
              </a:rPr>
              <a:t>דבר (עם תקציב שנתי של מיליארד שקלים) </a:t>
            </a:r>
            <a:r>
              <a:rPr lang="he-IL" sz="3200" dirty="0">
                <a:solidFill>
                  <a:srgbClr val="FF0000"/>
                </a:solidFill>
              </a:rPr>
              <a:t>– גבעת שמואל לא יכולה להחליט בשבילה איך תיראה או תפעל</a:t>
            </a:r>
            <a:endParaRPr lang="en-US" sz="3200" dirty="0">
              <a:solidFill>
                <a:srgbClr val="FF0000"/>
              </a:solidFill>
            </a:endParaRPr>
          </a:p>
        </p:txBody>
      </p:sp>
    </p:spTree>
    <p:extLst>
      <p:ext uri="{BB962C8B-B14F-4D97-AF65-F5344CB8AC3E}">
        <p14:creationId xmlns:p14="http://schemas.microsoft.com/office/powerpoint/2010/main" val="1295116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dirty="0" smtClean="0"/>
              <a:t>היבטי כלכלה מוניציפלית</a:t>
            </a:r>
            <a:endParaRPr lang="en-US" dirty="0"/>
          </a:p>
        </p:txBody>
      </p:sp>
      <p:sp>
        <p:nvSpPr>
          <p:cNvPr id="3" name="Content Placeholder 2"/>
          <p:cNvSpPr>
            <a:spLocks noGrp="1"/>
          </p:cNvSpPr>
          <p:nvPr>
            <p:ph type="body" idx="1"/>
          </p:nvPr>
        </p:nvSpPr>
        <p:spPr/>
        <p:txBody>
          <a:bodyPr>
            <a:normAutofit/>
          </a:bodyPr>
          <a:lstStyle/>
          <a:p>
            <a:pPr algn="r" rtl="1"/>
            <a:endParaRPr lang="he-IL" sz="3200" dirty="0" smtClean="0"/>
          </a:p>
          <a:p>
            <a:pPr algn="r" rtl="1"/>
            <a:r>
              <a:rPr lang="he-IL" sz="2800" dirty="0" smtClean="0"/>
              <a:t>האם צריך לפצות את גבעת שמואל על כך שבר אילן צמודה אליה?</a:t>
            </a:r>
            <a:endParaRPr lang="en-US" sz="2800"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528781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סטודנטים כמנוף להתחזקות הכלכלה מוניציפלית</a:t>
            </a:r>
            <a:r>
              <a:rPr lang="en-US" dirty="0" smtClean="0"/>
              <a:t> </a:t>
            </a:r>
            <a:r>
              <a:rPr lang="he-IL" dirty="0"/>
              <a:t> </a:t>
            </a:r>
            <a:r>
              <a:rPr lang="he-IL" dirty="0" smtClean="0"/>
              <a:t>- תושבים בעלי גרעון ארנונה נמוך</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
        <p:nvSpPr>
          <p:cNvPr id="6" name="Content Placeholder 5"/>
          <p:cNvSpPr>
            <a:spLocks noGrp="1"/>
          </p:cNvSpPr>
          <p:nvPr>
            <p:ph idx="1"/>
          </p:nvPr>
        </p:nvSpPr>
        <p:spPr>
          <a:xfrm>
            <a:off x="838200" y="1658199"/>
            <a:ext cx="10515600" cy="575312"/>
          </a:xfrm>
        </p:spPr>
        <p:txBody>
          <a:bodyPr>
            <a:normAutofit/>
          </a:bodyPr>
          <a:lstStyle/>
          <a:p>
            <a:pPr algn="r" rtl="1"/>
            <a:r>
              <a:rPr lang="he-IL" sz="3200" dirty="0" smtClean="0"/>
              <a:t>תושבים הם גרעוניים בממוצע – לא כולם גרעוניים באותה מידה:</a:t>
            </a:r>
            <a:endParaRPr lang="en-US" sz="3200" dirty="0"/>
          </a:p>
        </p:txBody>
      </p:sp>
      <p:grpSp>
        <p:nvGrpSpPr>
          <p:cNvPr id="24" name="Group 23"/>
          <p:cNvGrpSpPr/>
          <p:nvPr/>
        </p:nvGrpSpPr>
        <p:grpSpPr>
          <a:xfrm>
            <a:off x="2014182" y="2142509"/>
            <a:ext cx="8739677" cy="3788524"/>
            <a:chOff x="1730847" y="2812210"/>
            <a:chExt cx="8739677" cy="3788524"/>
          </a:xfrm>
        </p:grpSpPr>
        <p:grpSp>
          <p:nvGrpSpPr>
            <p:cNvPr id="14" name="Group 13"/>
            <p:cNvGrpSpPr/>
            <p:nvPr/>
          </p:nvGrpSpPr>
          <p:grpSpPr>
            <a:xfrm>
              <a:off x="7804457" y="2833352"/>
              <a:ext cx="2666067" cy="3490175"/>
              <a:chOff x="7804457" y="2743199"/>
              <a:chExt cx="2634803" cy="3613108"/>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64700" t="8467"/>
              <a:stretch/>
            </p:blipFill>
            <p:spPr>
              <a:xfrm>
                <a:off x="7804457" y="2969163"/>
                <a:ext cx="2634803" cy="3387144"/>
              </a:xfrm>
              <a:prstGeom prst="rect">
                <a:avLst/>
              </a:prstGeom>
            </p:spPr>
          </p:pic>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37265" t="9703" r="33892" b="85424"/>
              <a:stretch/>
            </p:blipFill>
            <p:spPr>
              <a:xfrm>
                <a:off x="7817476" y="2743199"/>
                <a:ext cx="2614412" cy="218941"/>
              </a:xfrm>
              <a:prstGeom prst="rect">
                <a:avLst/>
              </a:prstGeom>
            </p:spPr>
          </p:pic>
        </p:grpSp>
        <p:grpSp>
          <p:nvGrpSpPr>
            <p:cNvPr id="20" name="Group 19"/>
            <p:cNvGrpSpPr/>
            <p:nvPr/>
          </p:nvGrpSpPr>
          <p:grpSpPr>
            <a:xfrm>
              <a:off x="1730847" y="2831342"/>
              <a:ext cx="2458063" cy="3344772"/>
              <a:chOff x="1730847" y="2831342"/>
              <a:chExt cx="2458063" cy="3344772"/>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635" t="1230" r="55792" b="92682"/>
              <a:stretch/>
            </p:blipFill>
            <p:spPr>
              <a:xfrm>
                <a:off x="1730847" y="2831342"/>
                <a:ext cx="2458063" cy="220949"/>
              </a:xfrm>
              <a:prstGeom prst="rect">
                <a:avLst/>
              </a:prstGeom>
            </p:spPr>
          </p:pic>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1236"/>
              <a:stretch/>
            </p:blipFill>
            <p:spPr>
              <a:xfrm>
                <a:off x="1730847" y="3052291"/>
                <a:ext cx="2458063" cy="3123823"/>
              </a:xfrm>
              <a:prstGeom prst="rect">
                <a:avLst/>
              </a:prstGeom>
            </p:spPr>
          </p:pic>
        </p:grpSp>
        <p:grpSp>
          <p:nvGrpSpPr>
            <p:cNvPr id="19" name="Group 18"/>
            <p:cNvGrpSpPr/>
            <p:nvPr/>
          </p:nvGrpSpPr>
          <p:grpSpPr>
            <a:xfrm>
              <a:off x="4812524" y="2812210"/>
              <a:ext cx="2494798" cy="3363904"/>
              <a:chOff x="4812524" y="2812210"/>
              <a:chExt cx="2494798" cy="3363904"/>
            </a:xfrm>
          </p:grpSpPr>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t="8339" r="56572" b="84958"/>
              <a:stretch/>
            </p:blipFill>
            <p:spPr>
              <a:xfrm>
                <a:off x="4812524" y="2812210"/>
                <a:ext cx="2494797" cy="258615"/>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2525" y="3070825"/>
                <a:ext cx="2494797" cy="3105289"/>
              </a:xfrm>
              <a:prstGeom prst="rect">
                <a:avLst/>
              </a:prstGeom>
            </p:spPr>
          </p:pic>
        </p:grpSp>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t="898" r="48405" b="91774"/>
            <a:stretch/>
          </p:blipFill>
          <p:spPr>
            <a:xfrm>
              <a:off x="1756244" y="6193392"/>
              <a:ext cx="2228636" cy="407342"/>
            </a:xfrm>
            <a:prstGeom prst="rect">
              <a:avLst/>
            </a:prstGeom>
          </p:spPr>
        </p:pic>
        <p:pic>
          <p:nvPicPr>
            <p:cNvPr id="22" name="Picture 21"/>
            <p:cNvPicPr>
              <a:picLocks noChangeAspect="1"/>
            </p:cNvPicPr>
            <p:nvPr/>
          </p:nvPicPr>
          <p:blipFill rotWithShape="1">
            <a:blip r:embed="rId6">
              <a:extLst>
                <a:ext uri="{28A0092B-C50C-407E-A947-70E740481C1C}">
                  <a14:useLocalDpi xmlns:a14="http://schemas.microsoft.com/office/drawing/2010/main" val="0"/>
                </a:ext>
              </a:extLst>
            </a:blip>
            <a:srcRect r="47607" b="93477"/>
            <a:stretch/>
          </p:blipFill>
          <p:spPr>
            <a:xfrm>
              <a:off x="4757743" y="6205634"/>
              <a:ext cx="2549578" cy="395100"/>
            </a:xfrm>
            <a:prstGeom prst="rect">
              <a:avLst/>
            </a:prstGeom>
          </p:spPr>
        </p:pic>
        <p:pic>
          <p:nvPicPr>
            <p:cNvPr id="23" name="Picture 22"/>
            <p:cNvPicPr>
              <a:picLocks noChangeAspect="1"/>
            </p:cNvPicPr>
            <p:nvPr/>
          </p:nvPicPr>
          <p:blipFill rotWithShape="1">
            <a:blip r:embed="rId2">
              <a:extLst>
                <a:ext uri="{28A0092B-C50C-407E-A947-70E740481C1C}">
                  <a14:useLocalDpi xmlns:a14="http://schemas.microsoft.com/office/drawing/2010/main" val="0"/>
                </a:ext>
              </a:extLst>
            </a:blip>
            <a:srcRect l="64700" t="8467" r="16635" b="85052"/>
            <a:stretch/>
          </p:blipFill>
          <p:spPr>
            <a:xfrm>
              <a:off x="8008487" y="6193392"/>
              <a:ext cx="2366384" cy="407342"/>
            </a:xfrm>
            <a:prstGeom prst="rect">
              <a:avLst/>
            </a:prstGeom>
          </p:spPr>
        </p:pic>
      </p:grpSp>
      <p:sp>
        <p:nvSpPr>
          <p:cNvPr id="25" name="TextBox 24"/>
          <p:cNvSpPr txBox="1"/>
          <p:nvPr/>
        </p:nvSpPr>
        <p:spPr>
          <a:xfrm>
            <a:off x="866468" y="6145010"/>
            <a:ext cx="10487332" cy="400110"/>
          </a:xfrm>
          <a:prstGeom prst="rect">
            <a:avLst/>
          </a:prstGeom>
          <a:noFill/>
        </p:spPr>
        <p:txBody>
          <a:bodyPr wrap="square" rtlCol="0">
            <a:spAutoFit/>
          </a:bodyPr>
          <a:lstStyle/>
          <a:p>
            <a:pPr algn="r" rtl="1"/>
            <a:r>
              <a:rPr lang="he-IL" sz="2000" dirty="0" smtClean="0"/>
              <a:t>מקור לנתונים – מחשבון הארנונה </a:t>
            </a:r>
            <a:r>
              <a:rPr lang="en-US" sz="2000" dirty="0" smtClean="0">
                <a:hlinkClick r:id="rId7"/>
              </a:rPr>
              <a:t>Citytax.co</a:t>
            </a:r>
            <a:r>
              <a:rPr lang="he-IL" sz="2000" dirty="0" smtClean="0"/>
              <a:t> המבוסס על תקציבי הרשויות לשנת 2016</a:t>
            </a:r>
            <a:endParaRPr lang="en-US" sz="2000" dirty="0"/>
          </a:p>
        </p:txBody>
      </p:sp>
    </p:spTree>
    <p:extLst>
      <p:ext uri="{BB962C8B-B14F-4D97-AF65-F5344CB8AC3E}">
        <p14:creationId xmlns:p14="http://schemas.microsoft.com/office/powerpoint/2010/main" val="2888687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smtClean="0"/>
              <a:t>רמת גן אינה ברת השוואה לגבעת שמואל ללא התאמה לתפקוד שלה במרחב המטרופוליני</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
        <p:nvSpPr>
          <p:cNvPr id="6" name="Content Placeholder 5"/>
          <p:cNvSpPr>
            <a:spLocks noGrp="1"/>
          </p:cNvSpPr>
          <p:nvPr>
            <p:ph idx="1"/>
          </p:nvPr>
        </p:nvSpPr>
        <p:spPr>
          <a:xfrm>
            <a:off x="838200" y="1825626"/>
            <a:ext cx="10515600" cy="502858"/>
          </a:xfrm>
        </p:spPr>
        <p:txBody>
          <a:bodyPr>
            <a:noAutofit/>
          </a:bodyPr>
          <a:lstStyle/>
          <a:p>
            <a:pPr algn="r" rtl="1"/>
            <a:r>
              <a:rPr lang="he-IL" sz="3200" dirty="0" smtClean="0"/>
              <a:t>ההבדלים בהיקף המשאבים החופשים לכל שוהה בתחומי העיר לא משמעותיים</a:t>
            </a:r>
            <a:endParaRPr lang="en-US" sz="3200" dirty="0"/>
          </a:p>
        </p:txBody>
      </p:sp>
      <p:graphicFrame>
        <p:nvGraphicFramePr>
          <p:cNvPr id="9" name="Table 8"/>
          <p:cNvGraphicFramePr>
            <a:graphicFrameLocks noGrp="1"/>
          </p:cNvGraphicFramePr>
          <p:nvPr>
            <p:extLst>
              <p:ext uri="{D42A27DB-BD31-4B8C-83A1-F6EECF244321}">
                <p14:modId xmlns:p14="http://schemas.microsoft.com/office/powerpoint/2010/main" val="1045006103"/>
              </p:ext>
            </p:extLst>
          </p:nvPr>
        </p:nvGraphicFramePr>
        <p:xfrm>
          <a:off x="1980482" y="2974805"/>
          <a:ext cx="8683224" cy="3505200"/>
        </p:xfrm>
        <a:graphic>
          <a:graphicData uri="http://schemas.openxmlformats.org/drawingml/2006/table">
            <a:tbl>
              <a:tblPr firstRow="1" bandRow="1">
                <a:tableStyleId>{5C22544A-7EE6-4342-B048-85BDC9FD1C3A}</a:tableStyleId>
              </a:tblPr>
              <a:tblGrid>
                <a:gridCol w="1715754"/>
                <a:gridCol w="2215166"/>
                <a:gridCol w="2125014"/>
                <a:gridCol w="2627290"/>
              </a:tblGrid>
              <a:tr h="370840">
                <a:tc>
                  <a:txBody>
                    <a:bodyPr/>
                    <a:lstStyle/>
                    <a:p>
                      <a:pPr algn="ctr" rtl="1"/>
                      <a:r>
                        <a:rPr lang="he-IL" dirty="0" smtClean="0"/>
                        <a:t>גבעתיים</a:t>
                      </a:r>
                      <a:endParaRPr lang="en-US" dirty="0"/>
                    </a:p>
                  </a:txBody>
                  <a:tcPr/>
                </a:tc>
                <a:tc>
                  <a:txBody>
                    <a:bodyPr/>
                    <a:lstStyle/>
                    <a:p>
                      <a:pPr algn="ctr" rtl="1"/>
                      <a:r>
                        <a:rPr lang="he-IL" dirty="0" smtClean="0"/>
                        <a:t>גבעת שמואל</a:t>
                      </a:r>
                      <a:endParaRPr lang="en-US" dirty="0"/>
                    </a:p>
                  </a:txBody>
                  <a:tcPr/>
                </a:tc>
                <a:tc>
                  <a:txBody>
                    <a:bodyPr/>
                    <a:lstStyle/>
                    <a:p>
                      <a:pPr algn="ctr" rtl="1"/>
                      <a:r>
                        <a:rPr lang="he-IL" dirty="0" smtClean="0"/>
                        <a:t>רמת גן</a:t>
                      </a:r>
                      <a:endParaRPr lang="en-US" dirty="0"/>
                    </a:p>
                  </a:txBody>
                  <a:tcPr/>
                </a:tc>
                <a:tc>
                  <a:txBody>
                    <a:bodyPr/>
                    <a:lstStyle/>
                    <a:p>
                      <a:pPr algn="ctr" rtl="1"/>
                      <a:r>
                        <a:rPr lang="he-IL" dirty="0" smtClean="0"/>
                        <a:t>פרמטר</a:t>
                      </a:r>
                      <a:endParaRPr lang="en-US" dirty="0"/>
                    </a:p>
                  </a:txBody>
                  <a:tcPr/>
                </a:tc>
              </a:tr>
              <a:tr h="370840">
                <a:tc>
                  <a:txBody>
                    <a:bodyPr/>
                    <a:lstStyle/>
                    <a:p>
                      <a:pPr algn="ctr" rtl="1"/>
                      <a:r>
                        <a:rPr lang="he-IL" dirty="0" smtClean="0"/>
                        <a:t>עיר שינה בליבת המטרופולין</a:t>
                      </a:r>
                      <a:endParaRPr lang="en-US" dirty="0"/>
                    </a:p>
                  </a:txBody>
                  <a:tcPr anchor="ctr"/>
                </a:tc>
                <a:tc>
                  <a:txBody>
                    <a:bodyPr/>
                    <a:lstStyle/>
                    <a:p>
                      <a:pPr algn="ctr" rtl="1"/>
                      <a:r>
                        <a:rPr lang="he-IL" dirty="0" smtClean="0"/>
                        <a:t>עיר</a:t>
                      </a:r>
                      <a:r>
                        <a:rPr lang="he-IL" baseline="0" dirty="0" smtClean="0"/>
                        <a:t> שינה במעגל ראשון</a:t>
                      </a:r>
                      <a:endParaRPr lang="en-US" dirty="0"/>
                    </a:p>
                  </a:txBody>
                  <a:tcPr anchor="ctr"/>
                </a:tc>
                <a:tc>
                  <a:txBody>
                    <a:bodyPr/>
                    <a:lstStyle/>
                    <a:p>
                      <a:pPr algn="ctr" rtl="1"/>
                      <a:r>
                        <a:rPr lang="he-IL" dirty="0" smtClean="0"/>
                        <a:t>עיר בליבת המטרופולין</a:t>
                      </a:r>
                      <a:endParaRPr lang="en-US" dirty="0"/>
                    </a:p>
                  </a:txBody>
                  <a:tcPr anchor="ctr"/>
                </a:tc>
                <a:tc>
                  <a:txBody>
                    <a:bodyPr/>
                    <a:lstStyle/>
                    <a:p>
                      <a:pPr algn="ctr" rtl="1"/>
                      <a:r>
                        <a:rPr lang="he-IL" dirty="0" smtClean="0"/>
                        <a:t>תפקוד במרחב</a:t>
                      </a:r>
                      <a:endParaRPr lang="en-US" dirty="0"/>
                    </a:p>
                  </a:txBody>
                  <a:tcPr anchor="ctr"/>
                </a:tc>
              </a:tr>
              <a:tr h="370840">
                <a:tc>
                  <a:txBody>
                    <a:bodyPr/>
                    <a:lstStyle/>
                    <a:p>
                      <a:pPr algn="ctr" rtl="1"/>
                      <a:r>
                        <a:rPr lang="he-IL" dirty="0" smtClean="0"/>
                        <a:t>57,500</a:t>
                      </a:r>
                      <a:endParaRPr lang="en-US" dirty="0"/>
                    </a:p>
                  </a:txBody>
                  <a:tcPr anchor="ctr"/>
                </a:tc>
                <a:tc>
                  <a:txBody>
                    <a:bodyPr/>
                    <a:lstStyle/>
                    <a:p>
                      <a:pPr algn="ctr" rtl="1"/>
                      <a:r>
                        <a:rPr lang="he-IL" dirty="0" smtClean="0"/>
                        <a:t>25,300</a:t>
                      </a:r>
                      <a:endParaRPr lang="en-US" dirty="0"/>
                    </a:p>
                  </a:txBody>
                  <a:tcPr anchor="ctr"/>
                </a:tc>
                <a:tc>
                  <a:txBody>
                    <a:bodyPr/>
                    <a:lstStyle/>
                    <a:p>
                      <a:pPr algn="ctr" rtl="1"/>
                      <a:r>
                        <a:rPr lang="he-IL" dirty="0" smtClean="0"/>
                        <a:t>152,600</a:t>
                      </a:r>
                      <a:endParaRPr lang="en-US" dirty="0"/>
                    </a:p>
                  </a:txBody>
                  <a:tcPr anchor="ctr"/>
                </a:tc>
                <a:tc>
                  <a:txBody>
                    <a:bodyPr/>
                    <a:lstStyle/>
                    <a:p>
                      <a:pPr algn="ctr" rtl="1"/>
                      <a:r>
                        <a:rPr lang="he-IL" dirty="0" smtClean="0"/>
                        <a:t>מס' תושבים</a:t>
                      </a:r>
                      <a:endParaRPr lang="en-US" dirty="0"/>
                    </a:p>
                  </a:txBody>
                  <a:tcPr anchor="ctr"/>
                </a:tc>
              </a:tr>
              <a:tr h="370840">
                <a:tc>
                  <a:txBody>
                    <a:bodyPr/>
                    <a:lstStyle/>
                    <a:p>
                      <a:pPr algn="ctr" rtl="1"/>
                      <a:r>
                        <a:rPr lang="he-IL" dirty="0" smtClean="0"/>
                        <a:t>11,265</a:t>
                      </a:r>
                      <a:endParaRPr lang="en-US" dirty="0"/>
                    </a:p>
                  </a:txBody>
                  <a:tcPr anchor="ctr"/>
                </a:tc>
                <a:tc>
                  <a:txBody>
                    <a:bodyPr/>
                    <a:lstStyle/>
                    <a:p>
                      <a:pPr algn="ctr" rtl="1"/>
                      <a:r>
                        <a:rPr lang="he-IL" dirty="0" smtClean="0"/>
                        <a:t>13,926</a:t>
                      </a:r>
                      <a:endParaRPr lang="en-US" dirty="0"/>
                    </a:p>
                  </a:txBody>
                  <a:tcPr anchor="ctr"/>
                </a:tc>
                <a:tc>
                  <a:txBody>
                    <a:bodyPr/>
                    <a:lstStyle/>
                    <a:p>
                      <a:pPr algn="ctr" rtl="1"/>
                      <a:r>
                        <a:rPr lang="he-IL" dirty="0" smtClean="0"/>
                        <a:t>13,341</a:t>
                      </a:r>
                      <a:endParaRPr lang="en-US" dirty="0"/>
                    </a:p>
                  </a:txBody>
                  <a:tcPr anchor="ctr"/>
                </a:tc>
                <a:tc>
                  <a:txBody>
                    <a:bodyPr/>
                    <a:lstStyle/>
                    <a:p>
                      <a:pPr algn="ctr" rtl="1"/>
                      <a:r>
                        <a:rPr lang="he-IL" dirty="0" smtClean="0"/>
                        <a:t>הכנסה חופשית ליח"ד</a:t>
                      </a:r>
                      <a:endParaRPr lang="en-US" dirty="0"/>
                    </a:p>
                  </a:txBody>
                  <a:tcPr anchor="ctr"/>
                </a:tc>
              </a:tr>
              <a:tr h="370840">
                <a:tc>
                  <a:txBody>
                    <a:bodyPr/>
                    <a:lstStyle/>
                    <a:p>
                      <a:pPr algn="ctr" rtl="1"/>
                      <a:r>
                        <a:rPr lang="he-IL" dirty="0" smtClean="0"/>
                        <a:t>2.43</a:t>
                      </a:r>
                      <a:endParaRPr lang="en-US" dirty="0"/>
                    </a:p>
                  </a:txBody>
                  <a:tcPr anchor="ctr"/>
                </a:tc>
                <a:tc>
                  <a:txBody>
                    <a:bodyPr/>
                    <a:lstStyle/>
                    <a:p>
                      <a:pPr algn="ctr" rtl="1"/>
                      <a:r>
                        <a:rPr lang="he-IL" dirty="0" smtClean="0"/>
                        <a:t>3.36</a:t>
                      </a:r>
                      <a:endParaRPr lang="en-US" dirty="0"/>
                    </a:p>
                  </a:txBody>
                  <a:tcPr anchor="ctr"/>
                </a:tc>
                <a:tc>
                  <a:txBody>
                    <a:bodyPr/>
                    <a:lstStyle/>
                    <a:p>
                      <a:pPr algn="ctr" rtl="1"/>
                      <a:r>
                        <a:rPr lang="he-IL" dirty="0" smtClean="0"/>
                        <a:t>2.47</a:t>
                      </a:r>
                      <a:endParaRPr lang="en-US" dirty="0"/>
                    </a:p>
                  </a:txBody>
                  <a:tcPr anchor="ctr"/>
                </a:tc>
                <a:tc>
                  <a:txBody>
                    <a:bodyPr/>
                    <a:lstStyle/>
                    <a:p>
                      <a:pPr algn="ctr" rtl="1"/>
                      <a:r>
                        <a:rPr lang="he-IL" dirty="0" smtClean="0"/>
                        <a:t>תושבים</a:t>
                      </a:r>
                      <a:r>
                        <a:rPr lang="he-IL" baseline="0" dirty="0" smtClean="0"/>
                        <a:t> ליח"ד</a:t>
                      </a:r>
                      <a:endParaRPr lang="en-US" dirty="0"/>
                    </a:p>
                  </a:txBody>
                  <a:tcPr anchor="ctr"/>
                </a:tc>
              </a:tr>
              <a:tr h="370840">
                <a:tc>
                  <a:txBody>
                    <a:bodyPr/>
                    <a:lstStyle/>
                    <a:p>
                      <a:pPr algn="ctr" rtl="1"/>
                      <a:r>
                        <a:rPr lang="he-IL" dirty="0" smtClean="0"/>
                        <a:t>4,635</a:t>
                      </a:r>
                      <a:endParaRPr lang="en-US" dirty="0"/>
                    </a:p>
                  </a:txBody>
                  <a:tcPr anchor="ctr"/>
                </a:tc>
                <a:tc>
                  <a:txBody>
                    <a:bodyPr/>
                    <a:lstStyle/>
                    <a:p>
                      <a:pPr algn="ctr" rtl="1"/>
                      <a:r>
                        <a:rPr lang="he-IL" dirty="0" smtClean="0"/>
                        <a:t>4,144</a:t>
                      </a:r>
                      <a:endParaRPr lang="en-US" dirty="0"/>
                    </a:p>
                  </a:txBody>
                  <a:tcPr anchor="ctr"/>
                </a:tc>
                <a:tc>
                  <a:txBody>
                    <a:bodyPr/>
                    <a:lstStyle/>
                    <a:p>
                      <a:pPr algn="ctr" rtl="1"/>
                      <a:r>
                        <a:rPr lang="he-IL" dirty="0" smtClean="0"/>
                        <a:t>5,401</a:t>
                      </a:r>
                      <a:endParaRPr lang="en-US" dirty="0"/>
                    </a:p>
                  </a:txBody>
                  <a:tcPr anchor="ctr"/>
                </a:tc>
                <a:tc>
                  <a:txBody>
                    <a:bodyPr/>
                    <a:lstStyle/>
                    <a:p>
                      <a:pPr algn="ctr" rtl="1"/>
                      <a:r>
                        <a:rPr lang="he-IL" dirty="0" smtClean="0"/>
                        <a:t>הכנסה חופשית לתושב</a:t>
                      </a:r>
                      <a:endParaRPr lang="en-US" dirty="0"/>
                    </a:p>
                  </a:txBody>
                  <a:tcPr anchor="ctr"/>
                </a:tc>
              </a:tr>
              <a:tr h="370840">
                <a:tc>
                  <a:txBody>
                    <a:bodyPr/>
                    <a:lstStyle/>
                    <a:p>
                      <a:pPr algn="ctr" rtl="1"/>
                      <a:r>
                        <a:rPr lang="he-IL" dirty="0" smtClean="0"/>
                        <a:t>אלפים</a:t>
                      </a:r>
                      <a:endParaRPr lang="en-US" dirty="0"/>
                    </a:p>
                  </a:txBody>
                  <a:tcPr anchor="ctr"/>
                </a:tc>
                <a:tc>
                  <a:txBody>
                    <a:bodyPr/>
                    <a:lstStyle/>
                    <a:p>
                      <a:pPr algn="ctr" rtl="1"/>
                      <a:r>
                        <a:rPr lang="he-IL" dirty="0" smtClean="0"/>
                        <a:t>אלפים</a:t>
                      </a:r>
                      <a:endParaRPr lang="en-US" dirty="0"/>
                    </a:p>
                  </a:txBody>
                  <a:tcPr anchor="ctr"/>
                </a:tc>
                <a:tc>
                  <a:txBody>
                    <a:bodyPr/>
                    <a:lstStyle/>
                    <a:p>
                      <a:pPr algn="ctr" rtl="1"/>
                      <a:r>
                        <a:rPr lang="he-IL" dirty="0" smtClean="0"/>
                        <a:t>עשרות אלפים</a:t>
                      </a:r>
                      <a:endParaRPr lang="en-US" dirty="0"/>
                    </a:p>
                  </a:txBody>
                  <a:tcPr anchor="ctr"/>
                </a:tc>
                <a:tc>
                  <a:txBody>
                    <a:bodyPr/>
                    <a:lstStyle/>
                    <a:p>
                      <a:pPr algn="ctr" rtl="1"/>
                      <a:r>
                        <a:rPr lang="he-IL" dirty="0" smtClean="0"/>
                        <a:t>אורחים ביום</a:t>
                      </a:r>
                      <a:endParaRPr lang="en-US" dirty="0"/>
                    </a:p>
                  </a:txBody>
                  <a:tcPr anchor="ctr"/>
                </a:tc>
              </a:tr>
              <a:tr h="370840">
                <a:tc>
                  <a:txBody>
                    <a:bodyPr/>
                    <a:lstStyle/>
                    <a:p>
                      <a:pPr algn="ctr" rtl="1"/>
                      <a:r>
                        <a:rPr lang="he-IL" dirty="0" smtClean="0"/>
                        <a:t>(10%+)</a:t>
                      </a:r>
                      <a:r>
                        <a:rPr lang="en-US" dirty="0" smtClean="0"/>
                        <a:t/>
                      </a:r>
                      <a:br>
                        <a:rPr lang="en-US" dirty="0" smtClean="0"/>
                      </a:br>
                      <a:r>
                        <a:rPr lang="he-IL" dirty="0" smtClean="0"/>
                        <a:t>4,000-4,200</a:t>
                      </a:r>
                      <a:endParaRPr lang="en-US" dirty="0"/>
                    </a:p>
                  </a:txBody>
                  <a:tcPr anchor="ctr"/>
                </a:tc>
                <a:tc>
                  <a:txBody>
                    <a:bodyPr/>
                    <a:lstStyle/>
                    <a:p>
                      <a:pPr algn="ctr" rtl="1"/>
                      <a:r>
                        <a:rPr lang="he-IL" dirty="0" smtClean="0"/>
                        <a:t>(15%+)</a:t>
                      </a:r>
                      <a:r>
                        <a:rPr lang="en-US" dirty="0" smtClean="0"/>
                        <a:t/>
                      </a:r>
                      <a:br>
                        <a:rPr lang="en-US" dirty="0" smtClean="0"/>
                      </a:br>
                      <a:r>
                        <a:rPr lang="he-IL" dirty="0" smtClean="0"/>
                        <a:t>3,500-3,800</a:t>
                      </a:r>
                      <a:endParaRPr lang="en-US" dirty="0"/>
                    </a:p>
                  </a:txBody>
                  <a:tcPr anchor="ctr"/>
                </a:tc>
                <a:tc>
                  <a:txBody>
                    <a:bodyPr/>
                    <a:lstStyle/>
                    <a:p>
                      <a:pPr algn="ctr" rtl="1"/>
                      <a:r>
                        <a:rPr lang="he-IL" dirty="0" smtClean="0"/>
                        <a:t>(30%+)</a:t>
                      </a:r>
                      <a:r>
                        <a:rPr lang="en-US" dirty="0" smtClean="0"/>
                        <a:t/>
                      </a:r>
                      <a:br>
                        <a:rPr lang="en-US" dirty="0" smtClean="0"/>
                      </a:br>
                      <a:r>
                        <a:rPr lang="he-IL" dirty="0" smtClean="0"/>
                        <a:t>4,000-4,300</a:t>
                      </a:r>
                      <a:endParaRPr lang="en-US" dirty="0"/>
                    </a:p>
                  </a:txBody>
                  <a:tcPr anchor="ctr"/>
                </a:tc>
                <a:tc>
                  <a:txBody>
                    <a:bodyPr/>
                    <a:lstStyle/>
                    <a:p>
                      <a:pPr algn="ctr" rtl="1"/>
                      <a:r>
                        <a:rPr lang="he-IL" dirty="0" smtClean="0"/>
                        <a:t>הכנסה חופשית לשוהים (תושבים + אורחים)</a:t>
                      </a:r>
                      <a:endParaRPr lang="en-US" dirty="0"/>
                    </a:p>
                  </a:txBody>
                  <a:tcPr anchor="ctr"/>
                </a:tc>
              </a:tr>
            </a:tbl>
          </a:graphicData>
        </a:graphic>
      </p:graphicFrame>
    </p:spTree>
    <p:extLst>
      <p:ext uri="{BB962C8B-B14F-4D97-AF65-F5344CB8AC3E}">
        <p14:creationId xmlns:p14="http://schemas.microsoft.com/office/powerpoint/2010/main" val="3153327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dirty="0" smtClean="0"/>
              <a:t>השלכות לאישור העברת בר אילן לגבעת שמואל</a:t>
            </a:r>
            <a:endParaRPr lang="en-US" dirty="0"/>
          </a:p>
        </p:txBody>
      </p:sp>
      <p:sp>
        <p:nvSpPr>
          <p:cNvPr id="3" name="Content Placeholder 2"/>
          <p:cNvSpPr>
            <a:spLocks noGrp="1"/>
          </p:cNvSpPr>
          <p:nvPr>
            <p:ph idx="1"/>
          </p:nvPr>
        </p:nvSpPr>
        <p:spPr>
          <a:xfrm>
            <a:off x="838200" y="1825625"/>
            <a:ext cx="10515600" cy="4137293"/>
          </a:xfrm>
        </p:spPr>
        <p:txBody>
          <a:bodyPr>
            <a:normAutofit/>
          </a:bodyPr>
          <a:lstStyle/>
          <a:p>
            <a:pPr algn="r" rtl="1"/>
            <a:r>
              <a:rPr lang="he-IL" sz="3600" dirty="0" smtClean="0"/>
              <a:t>העברת בר אילן לגבעת שמואל תייצר שני תקדימים בעייתיים:</a:t>
            </a:r>
          </a:p>
          <a:p>
            <a:pPr lvl="1" algn="r" rtl="1"/>
            <a:r>
              <a:rPr lang="he-IL" sz="2800" dirty="0" smtClean="0"/>
              <a:t>אם גבעת שמואל יכולה להעביר לתחומה את בר אילן – למה שנשר לא תבקש להעביר לתחומה את הטכניון מאותן סיבות? (עיר אוניברסיטאית, פיצוי על כך שהיא סמוכה ומאכלסת סטודנטים וסגל)</a:t>
            </a:r>
          </a:p>
          <a:p>
            <a:pPr lvl="1" algn="r" rtl="1"/>
            <a:r>
              <a:rPr lang="he-IL" sz="2800" dirty="0" smtClean="0"/>
              <a:t>עקרון הפיצוי על תושבים שעובדים/לומדים ברשות סמוכה – אם גבעת שמואל זכאית לקבל את הארנונה של בר אילן בגלל שתושביה עובדים ולומדים שם, למה שכל הרשויות בגוש דן לא יקבלו ישתתפו בהכנסות הארנונה של ת"א (או כל רשות אחרת) שם עובדים/לומדים תושביה?</a:t>
            </a:r>
          </a:p>
          <a:p>
            <a:pPr algn="r" rtl="1"/>
            <a:endParaRPr lang="he-IL" sz="3600" dirty="0" smtClean="0"/>
          </a:p>
          <a:p>
            <a:pPr algn="r" rtl="1"/>
            <a:endParaRPr lang="en-US" sz="3200"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3540128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dirty="0" smtClean="0"/>
              <a:t>לא צריך "לפצות</a:t>
            </a:r>
            <a:r>
              <a:rPr lang="he-IL" dirty="0"/>
              <a:t>" את גבעת שמואל </a:t>
            </a:r>
            <a:r>
              <a:rPr lang="he-IL" dirty="0" smtClean="0"/>
              <a:t>בגלל שבר </a:t>
            </a:r>
            <a:r>
              <a:rPr lang="he-IL" dirty="0"/>
              <a:t>אילן </a:t>
            </a:r>
            <a:r>
              <a:rPr lang="he-IL" dirty="0" smtClean="0"/>
              <a:t>צמודה לה</a:t>
            </a:r>
            <a:endParaRPr lang="en-US" dirty="0"/>
          </a:p>
        </p:txBody>
      </p:sp>
      <p:sp>
        <p:nvSpPr>
          <p:cNvPr id="3" name="Content Placeholder 2"/>
          <p:cNvSpPr>
            <a:spLocks noGrp="1"/>
          </p:cNvSpPr>
          <p:nvPr>
            <p:ph idx="1"/>
          </p:nvPr>
        </p:nvSpPr>
        <p:spPr>
          <a:xfrm>
            <a:off x="838200" y="1825625"/>
            <a:ext cx="10515600" cy="4137293"/>
          </a:xfrm>
        </p:spPr>
        <p:txBody>
          <a:bodyPr>
            <a:normAutofit/>
          </a:bodyPr>
          <a:lstStyle/>
          <a:p>
            <a:pPr algn="r" rtl="1"/>
            <a:r>
              <a:rPr lang="he-IL" sz="3200" dirty="0" smtClean="0"/>
              <a:t>בזכות קרבתה לבר אילן גבעת שמואל מאוכלסת בתושבים עם רמה נמוכה של גרעון לתושב</a:t>
            </a:r>
          </a:p>
          <a:p>
            <a:pPr algn="r" rtl="1"/>
            <a:r>
              <a:rPr lang="he-IL" sz="3200" dirty="0" smtClean="0"/>
              <a:t>אין מקום להתייחס לתושבי גבעת שמואל שעובדים בבר אילן באופן שונה משאר התושבים של גבעת שמואל</a:t>
            </a:r>
          </a:p>
          <a:p>
            <a:pPr algn="r" rtl="1"/>
            <a:r>
              <a:rPr lang="he-IL" sz="3200" dirty="0" smtClean="0"/>
              <a:t>בכל מטרופולין דן גרים עובדים וסטודנטים של בר אילן – אם לגבעת שמואל מגיע פיצוי, לכל הרשויות האחרות מגיע פיצוי</a:t>
            </a:r>
          </a:p>
          <a:p>
            <a:pPr algn="r" rtl="1"/>
            <a:endParaRPr lang="he-IL" sz="3200" dirty="0" smtClean="0"/>
          </a:p>
          <a:p>
            <a:pPr algn="r" rtl="1"/>
            <a:endParaRPr lang="en-US" sz="2800"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1243863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dirty="0" smtClean="0"/>
              <a:t>נספח</a:t>
            </a:r>
            <a:endParaRPr lang="en-US" dirty="0"/>
          </a:p>
        </p:txBody>
      </p:sp>
      <p:sp>
        <p:nvSpPr>
          <p:cNvPr id="4" name="Text Placeholder 3"/>
          <p:cNvSpPr>
            <a:spLocks noGrp="1"/>
          </p:cNvSpPr>
          <p:nvPr>
            <p:ph type="body" idx="1"/>
          </p:nvPr>
        </p:nvSpPr>
        <p:spPr/>
        <p:txBody>
          <a:bodyPr/>
          <a:lstStyle/>
          <a:p>
            <a:endParaRPr lang="en-US"/>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Tree>
    <p:extLst>
      <p:ext uri="{BB962C8B-B14F-4D97-AF65-F5344CB8AC3E}">
        <p14:creationId xmlns:p14="http://schemas.microsoft.com/office/powerpoint/2010/main" val="2483844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440" y="2328484"/>
            <a:ext cx="9939588" cy="4154208"/>
          </a:xfrm>
          <a:prstGeom prst="rect">
            <a:avLst/>
          </a:prstGeom>
        </p:spPr>
      </p:pic>
      <p:sp>
        <p:nvSpPr>
          <p:cNvPr id="2" name="Title 1"/>
          <p:cNvSpPr>
            <a:spLocks noGrp="1"/>
          </p:cNvSpPr>
          <p:nvPr>
            <p:ph type="title"/>
          </p:nvPr>
        </p:nvSpPr>
        <p:spPr/>
        <p:txBody>
          <a:bodyPr/>
          <a:lstStyle/>
          <a:p>
            <a:pPr algn="r" rtl="1"/>
            <a:r>
              <a:rPr lang="he-IL" dirty="0" smtClean="0"/>
              <a:t>גבעת שמואל - עיר שינה על "סף עצמאות" במעגל הראשון של המטרופולין</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
        <p:nvSpPr>
          <p:cNvPr id="6" name="Content Placeholder 5"/>
          <p:cNvSpPr>
            <a:spLocks noGrp="1"/>
          </p:cNvSpPr>
          <p:nvPr>
            <p:ph idx="1"/>
          </p:nvPr>
        </p:nvSpPr>
        <p:spPr>
          <a:xfrm>
            <a:off x="838200" y="1825626"/>
            <a:ext cx="10515600" cy="502858"/>
          </a:xfrm>
        </p:spPr>
        <p:txBody>
          <a:bodyPr>
            <a:normAutofit fontScale="92500" lnSpcReduction="10000"/>
          </a:bodyPr>
          <a:lstStyle/>
          <a:p>
            <a:pPr algn="r" rtl="1"/>
            <a:r>
              <a:rPr lang="he-IL" sz="3200" dirty="0" smtClean="0"/>
              <a:t>גבעת שמואל שומרת על רמת הוצאה גבוהה בזכות הארנונה </a:t>
            </a:r>
            <a:r>
              <a:rPr lang="he-IL" sz="3200" dirty="0"/>
              <a:t>מ</a:t>
            </a:r>
            <a:r>
              <a:rPr lang="he-IL" sz="3200" dirty="0" smtClean="0"/>
              <a:t>מגורים</a:t>
            </a:r>
            <a:endParaRPr lang="en-US" sz="3200" dirty="0"/>
          </a:p>
        </p:txBody>
      </p:sp>
      <p:sp>
        <p:nvSpPr>
          <p:cNvPr id="26" name="Oval 25"/>
          <p:cNvSpPr/>
          <p:nvPr/>
        </p:nvSpPr>
        <p:spPr>
          <a:xfrm>
            <a:off x="1014497" y="4752303"/>
            <a:ext cx="1635617" cy="2060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91936" y="2858645"/>
            <a:ext cx="692527" cy="369332"/>
          </a:xfrm>
          <a:prstGeom prst="rect">
            <a:avLst/>
          </a:prstGeom>
          <a:noFill/>
        </p:spPr>
        <p:txBody>
          <a:bodyPr wrap="square" rtlCol="0">
            <a:spAutoFit/>
          </a:bodyPr>
          <a:lstStyle/>
          <a:p>
            <a:pPr algn="ctr"/>
            <a:r>
              <a:rPr lang="he-IL" b="1" dirty="0" smtClean="0">
                <a:solidFill>
                  <a:srgbClr val="FF0000"/>
                </a:solidFill>
              </a:rPr>
              <a:t>3.36</a:t>
            </a:r>
            <a:endParaRPr lang="en-US" b="1" dirty="0">
              <a:solidFill>
                <a:srgbClr val="FF0000"/>
              </a:solidFill>
            </a:endParaRPr>
          </a:p>
        </p:txBody>
      </p:sp>
    </p:spTree>
    <p:extLst>
      <p:ext uri="{BB962C8B-B14F-4D97-AF65-F5344CB8AC3E}">
        <p14:creationId xmlns:p14="http://schemas.microsoft.com/office/powerpoint/2010/main" val="481596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dirty="0" smtClean="0"/>
              <a:t>רמת גן - עיר עצמאית כלכלית בליבת המטרופולין אשר משרתת עשרות אלפי "אורחים" בתחומה</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
        <p:nvSpPr>
          <p:cNvPr id="6" name="Content Placeholder 5"/>
          <p:cNvSpPr>
            <a:spLocks noGrp="1"/>
          </p:cNvSpPr>
          <p:nvPr>
            <p:ph idx="1"/>
          </p:nvPr>
        </p:nvSpPr>
        <p:spPr>
          <a:xfrm>
            <a:off x="838200" y="1825626"/>
            <a:ext cx="10515600" cy="502858"/>
          </a:xfrm>
        </p:spPr>
        <p:txBody>
          <a:bodyPr>
            <a:normAutofit fontScale="92500" lnSpcReduction="10000"/>
          </a:bodyPr>
          <a:lstStyle/>
          <a:p>
            <a:pPr algn="r" rtl="1"/>
            <a:r>
              <a:rPr lang="he-IL" sz="3200" dirty="0" smtClean="0"/>
              <a:t>רמת גן שומרת על איזון בריא למרות היחלשות ביחס ל-2012</a:t>
            </a:r>
            <a:endParaRPr lang="en-US" sz="32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303" y="2328484"/>
            <a:ext cx="9891599" cy="4136063"/>
          </a:xfrm>
          <a:prstGeom prst="rect">
            <a:avLst/>
          </a:prstGeom>
        </p:spPr>
      </p:pic>
      <p:sp>
        <p:nvSpPr>
          <p:cNvPr id="4" name="Oval 3"/>
          <p:cNvSpPr/>
          <p:nvPr/>
        </p:nvSpPr>
        <p:spPr>
          <a:xfrm>
            <a:off x="1130407" y="4752303"/>
            <a:ext cx="1635617" cy="2060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36871" y="2838153"/>
            <a:ext cx="692527" cy="369332"/>
          </a:xfrm>
          <a:prstGeom prst="rect">
            <a:avLst/>
          </a:prstGeom>
          <a:noFill/>
        </p:spPr>
        <p:txBody>
          <a:bodyPr wrap="square" rtlCol="0">
            <a:spAutoFit/>
          </a:bodyPr>
          <a:lstStyle/>
          <a:p>
            <a:pPr algn="ctr"/>
            <a:r>
              <a:rPr lang="he-IL" b="1" dirty="0" smtClean="0">
                <a:solidFill>
                  <a:srgbClr val="FF0000"/>
                </a:solidFill>
              </a:rPr>
              <a:t>2.47</a:t>
            </a:r>
            <a:endParaRPr lang="en-US" b="1" dirty="0">
              <a:solidFill>
                <a:srgbClr val="FF0000"/>
              </a:solidFill>
            </a:endParaRPr>
          </a:p>
        </p:txBody>
      </p:sp>
    </p:spTree>
    <p:extLst>
      <p:ext uri="{BB962C8B-B14F-4D97-AF65-F5344CB8AC3E}">
        <p14:creationId xmlns:p14="http://schemas.microsoft.com/office/powerpoint/2010/main" val="2936848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dirty="0" smtClean="0"/>
              <a:t>גבעתיים - עיר עצמאית כלכלית בליבת המטרופולין אשר מתפקדת כעיר שינה</a:t>
            </a:r>
            <a:endParaRPr lang="en-US" dirty="0"/>
          </a:p>
        </p:txBody>
      </p:sp>
      <p:sp>
        <p:nvSpPr>
          <p:cNvPr id="5" name="TextBox 4"/>
          <p:cNvSpPr txBox="1"/>
          <p:nvPr/>
        </p:nvSpPr>
        <p:spPr>
          <a:xfrm rot="16200000">
            <a:off x="-1383337" y="5105331"/>
            <a:ext cx="3136007" cy="369332"/>
          </a:xfrm>
          <a:prstGeom prst="rect">
            <a:avLst/>
          </a:prstGeom>
          <a:solidFill>
            <a:schemeClr val="accent1">
              <a:lumMod val="60000"/>
              <a:lumOff val="40000"/>
              <a:alpha val="50000"/>
            </a:schemeClr>
          </a:solidFill>
        </p:spPr>
        <p:txBody>
          <a:bodyPr wrap="square" rtlCol="0">
            <a:spAutoFit/>
          </a:bodyPr>
          <a:lstStyle/>
          <a:p>
            <a:pPr algn="ctr"/>
            <a:r>
              <a:rPr lang="he-IL" dirty="0"/>
              <a:t>היבטי </a:t>
            </a:r>
            <a:r>
              <a:rPr lang="he-IL" dirty="0" smtClean="0"/>
              <a:t>כלכלה מוניציפלית</a:t>
            </a:r>
            <a:endParaRPr lang="en-US" dirty="0"/>
          </a:p>
        </p:txBody>
      </p:sp>
      <p:sp>
        <p:nvSpPr>
          <p:cNvPr id="7" name="TextBox 6"/>
          <p:cNvSpPr txBox="1"/>
          <p:nvPr/>
        </p:nvSpPr>
        <p:spPr>
          <a:xfrm rot="16200000">
            <a:off x="-1689210" y="1691720"/>
            <a:ext cx="3721995" cy="338554"/>
          </a:xfrm>
          <a:prstGeom prst="rect">
            <a:avLst/>
          </a:prstGeom>
          <a:solidFill>
            <a:schemeClr val="bg2">
              <a:lumMod val="75000"/>
              <a:alpha val="50000"/>
            </a:schemeClr>
          </a:solidFill>
        </p:spPr>
        <p:txBody>
          <a:bodyPr wrap="square" rtlCol="0">
            <a:spAutoFit/>
          </a:bodyPr>
          <a:lstStyle/>
          <a:p>
            <a:pPr algn="ctr" rtl="1"/>
            <a:r>
              <a:rPr lang="he-IL" sz="1600" dirty="0" smtClean="0"/>
              <a:t>התייחסות להעברת בר אילן לגבעת שמואל</a:t>
            </a:r>
            <a:endParaRPr lang="en-US" sz="1600" dirty="0"/>
          </a:p>
        </p:txBody>
      </p:sp>
      <p:sp>
        <p:nvSpPr>
          <p:cNvPr id="6" name="Content Placeholder 5"/>
          <p:cNvSpPr>
            <a:spLocks noGrp="1"/>
          </p:cNvSpPr>
          <p:nvPr>
            <p:ph idx="1"/>
          </p:nvPr>
        </p:nvSpPr>
        <p:spPr>
          <a:xfrm>
            <a:off x="838200" y="1825626"/>
            <a:ext cx="10515600" cy="502858"/>
          </a:xfrm>
        </p:spPr>
        <p:txBody>
          <a:bodyPr>
            <a:normAutofit fontScale="85000" lnSpcReduction="10000"/>
          </a:bodyPr>
          <a:lstStyle/>
          <a:p>
            <a:pPr algn="r" rtl="1"/>
            <a:r>
              <a:rPr lang="he-IL" sz="3200" dirty="0" smtClean="0"/>
              <a:t>לגבעתיים עומס מלוות וגרעון שלא תצליח לאפס ללא התערבות חיצונית</a:t>
            </a:r>
            <a:endParaRPr lang="en-US" sz="3200" dirty="0"/>
          </a:p>
        </p:txBody>
      </p:sp>
      <p:sp>
        <p:nvSpPr>
          <p:cNvPr id="9" name="TextBox 8"/>
          <p:cNvSpPr txBox="1"/>
          <p:nvPr/>
        </p:nvSpPr>
        <p:spPr>
          <a:xfrm>
            <a:off x="681161" y="2879209"/>
            <a:ext cx="692527" cy="369332"/>
          </a:xfrm>
          <a:prstGeom prst="rect">
            <a:avLst/>
          </a:prstGeom>
          <a:noFill/>
        </p:spPr>
        <p:txBody>
          <a:bodyPr wrap="square" rtlCol="0">
            <a:spAutoFit/>
          </a:bodyPr>
          <a:lstStyle/>
          <a:p>
            <a:pPr algn="ctr"/>
            <a:r>
              <a:rPr lang="he-IL" b="1" dirty="0" smtClean="0">
                <a:solidFill>
                  <a:srgbClr val="FF0000"/>
                </a:solidFill>
              </a:rPr>
              <a:t>2.43</a:t>
            </a:r>
            <a:endParaRPr lang="en-US" b="1" dirty="0">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688" y="2360389"/>
            <a:ext cx="9753658" cy="4089873"/>
          </a:xfrm>
          <a:prstGeom prst="rect">
            <a:avLst/>
          </a:prstGeom>
        </p:spPr>
      </p:pic>
      <p:sp>
        <p:nvSpPr>
          <p:cNvPr id="4" name="Oval 3"/>
          <p:cNvSpPr/>
          <p:nvPr/>
        </p:nvSpPr>
        <p:spPr>
          <a:xfrm>
            <a:off x="1158030" y="4773416"/>
            <a:ext cx="1635617" cy="2060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438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6923</TotalTime>
  <Words>817</Words>
  <Application>Microsoft Office PowerPoint</Application>
  <PresentationFormat>Widescreen</PresentationFormat>
  <Paragraphs>116</Paragraphs>
  <Slides>17</Slides>
  <Notes>0</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העברת אוניברסיטת בר אילן לתחומי עיריית גבעת שמואל</vt:lpstr>
      <vt:lpstr>רקע</vt:lpstr>
      <vt:lpstr>שאלות עיקריות</vt:lpstr>
      <vt:lpstr>אבל לפני הכל – תמונות של גדרות</vt:lpstr>
      <vt:lpstr>אבל לפני הכל – תמונות של גדרות</vt:lpstr>
      <vt:lpstr>אבל לפני הכל – תמונות של גדרות</vt:lpstr>
      <vt:lpstr>אבל לפני הכל – תמונות של גדרות</vt:lpstr>
      <vt:lpstr>חזון העיר האוניברסיטאית יכול להתממש – אבל בר אילן תמשיך להיות מנותקת מגבעת שמואל</vt:lpstr>
      <vt:lpstr>היבטי כלכלה מוניציפלית</vt:lpstr>
      <vt:lpstr>סטודנטים כמנוף להתחזקות הכלכלה מוניציפלית  - תושבים בעלי גרעון ארנונה נמוך</vt:lpstr>
      <vt:lpstr>רמת גן אינה ברת השוואה לגבעת שמואל ללא התאמה לתפקוד שלה במרחב המטרופוליני</vt:lpstr>
      <vt:lpstr>השלכות לאישור העברת בר אילן לגבעת שמואל</vt:lpstr>
      <vt:lpstr>לא צריך "לפצות" את גבעת שמואל בגלל שבר אילן צמודה לה</vt:lpstr>
      <vt:lpstr>נספח</vt:lpstr>
      <vt:lpstr>גבעת שמואל - עיר שינה על "סף עצמאות" במעגל הראשון של המטרופולין</vt:lpstr>
      <vt:lpstr>רמת גן - עיר עצמאית כלכלית בליבת המטרופולין אשר משרתת עשרות אלפי "אורחים" בתחומה</vt:lpstr>
      <vt:lpstr>גבעתיים - עיר עצמאית כלכלית בליבת המטרופולין אשר מתפקדת כעיר שינה</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הסכם פיתוח למעלה אדומים</dc:title>
  <dc:creator>Sharvit, Yogev</dc:creator>
  <cp:lastModifiedBy>Sharvit, Yogev</cp:lastModifiedBy>
  <cp:revision>104</cp:revision>
  <dcterms:created xsi:type="dcterms:W3CDTF">2017-07-19T11:23:13Z</dcterms:created>
  <dcterms:modified xsi:type="dcterms:W3CDTF">2017-10-23T21:05:23Z</dcterms:modified>
</cp:coreProperties>
</file>